
<file path=[Content_Types].xml><?xml version="1.0" encoding="utf-8"?>
<Types xmlns="http://schemas.openxmlformats.org/package/2006/content-types">
  <Default Extension="bmp" ContentType="image/bmp"/>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3" r:id="rId1"/>
  </p:sldMasterIdLst>
  <p:notesMasterIdLst>
    <p:notesMasterId r:id="rId28"/>
  </p:notesMasterIdLst>
  <p:sldIdLst>
    <p:sldId id="256" r:id="rId2"/>
    <p:sldId id="257" r:id="rId3"/>
    <p:sldId id="258" r:id="rId4"/>
    <p:sldId id="270" r:id="rId5"/>
    <p:sldId id="259" r:id="rId6"/>
    <p:sldId id="260" r:id="rId7"/>
    <p:sldId id="261" r:id="rId8"/>
    <p:sldId id="262" r:id="rId9"/>
    <p:sldId id="272" r:id="rId10"/>
    <p:sldId id="263" r:id="rId11"/>
    <p:sldId id="265" r:id="rId12"/>
    <p:sldId id="266" r:id="rId13"/>
    <p:sldId id="273" r:id="rId14"/>
    <p:sldId id="274" r:id="rId15"/>
    <p:sldId id="284" r:id="rId16"/>
    <p:sldId id="285" r:id="rId17"/>
    <p:sldId id="271" r:id="rId18"/>
    <p:sldId id="286" r:id="rId19"/>
    <p:sldId id="275" r:id="rId20"/>
    <p:sldId id="276" r:id="rId21"/>
    <p:sldId id="277" r:id="rId22"/>
    <p:sldId id="282" r:id="rId23"/>
    <p:sldId id="279" r:id="rId24"/>
    <p:sldId id="280" r:id="rId25"/>
    <p:sldId id="283" r:id="rId26"/>
    <p:sldId id="26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94"/>
    <p:restoredTop sz="94687"/>
  </p:normalViewPr>
  <p:slideViewPr>
    <p:cSldViewPr snapToGrid="0">
      <p:cViewPr varScale="1">
        <p:scale>
          <a:sx n="104" d="100"/>
          <a:sy n="104" d="100"/>
        </p:scale>
        <p:origin x="416" y="208"/>
      </p:cViewPr>
      <p:guideLst/>
    </p:cSldViewPr>
  </p:slideViewPr>
  <p:outlineViewPr>
    <p:cViewPr>
      <p:scale>
        <a:sx n="33" d="100"/>
        <a:sy n="33" d="100"/>
      </p:scale>
      <p:origin x="0" y="-137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7" name="Shape 467"/>
          <p:cNvSpPr>
            <a:spLocks noGrp="1" noRot="1" noChangeAspect="1"/>
          </p:cNvSpPr>
          <p:nvPr>
            <p:ph type="sldImg"/>
          </p:nvPr>
        </p:nvSpPr>
        <p:spPr>
          <a:xfrm>
            <a:off x="1143000" y="685800"/>
            <a:ext cx="4572000" cy="3429000"/>
          </a:xfrm>
          <a:prstGeom prst="rect">
            <a:avLst/>
          </a:prstGeom>
        </p:spPr>
        <p:txBody>
          <a:bodyPr/>
          <a:lstStyle/>
          <a:p>
            <a:endParaRPr/>
          </a:p>
        </p:txBody>
      </p:sp>
      <p:sp>
        <p:nvSpPr>
          <p:cNvPr id="468" name="Shape 46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b26bf851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b26bf851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1751df271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1751df27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21751df271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21751df271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3f202524c5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3f202524c5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b10fcac53d_0_1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b10fcac53d_0_1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21751df27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21751df27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1751df27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21751df27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21751df271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21751df27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21751df271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21751df271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21751df27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21751df27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1751df27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1751df27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21751df271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21751df27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36925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72218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82821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171538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89931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7899512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5/24/24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335449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57620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
        <p:cNvGrpSpPr/>
        <p:nvPr/>
      </p:nvGrpSpPr>
      <p:grpSpPr>
        <a:xfrm>
          <a:off x="0" y="0"/>
          <a:ext cx="0" cy="0"/>
          <a:chOff x="0" y="0"/>
          <a:chExt cx="0" cy="0"/>
        </a:xfrm>
      </p:grpSpPr>
      <p:sp>
        <p:nvSpPr>
          <p:cNvPr id="35" name="Google Shape;35;p4"/>
          <p:cNvSpPr txBox="1">
            <a:spLocks noGrp="1"/>
          </p:cNvSpPr>
          <p:nvPr>
            <p:ph type="title"/>
          </p:nvPr>
        </p:nvSpPr>
        <p:spPr>
          <a:xfrm>
            <a:off x="415600" y="546667"/>
            <a:ext cx="11360800" cy="810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415600" y="1639833"/>
            <a:ext cx="11360800" cy="44520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814036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873604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231387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5/24/24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822922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587467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5/24/24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461417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5/24/24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840252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5/24/24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710904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721600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5/24/24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376377947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0.png"/><Relationship Id="rId12"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17.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21.jpe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bmp"/><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70" name="Google Shape;34;p1"/>
          <p:cNvSpPr txBox="1"/>
          <p:nvPr/>
        </p:nvSpPr>
        <p:spPr>
          <a:xfrm>
            <a:off x="1100102" y="0"/>
            <a:ext cx="9573105" cy="10894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ctr" defTabSz="914400">
              <a:lnSpc>
                <a:spcPct val="90000"/>
              </a:lnSpc>
              <a:defRPr sz="2400" b="1" cap="all">
                <a:effectLst>
                  <a:outerShdw blurRad="50800" dist="63500" dir="2700000" rotWithShape="0">
                    <a:srgbClr val="000000">
                      <a:alpha val="48000"/>
                    </a:srgbClr>
                  </a:outerShdw>
                </a:effectLst>
                <a:latin typeface="Times New Roman"/>
                <a:ea typeface="Times New Roman"/>
                <a:cs typeface="Times New Roman"/>
                <a:sym typeface="Times New Roman"/>
              </a:defRPr>
            </a:pPr>
            <a:r>
              <a:rPr>
                <a:solidFill>
                  <a:schemeClr val="tx1"/>
                </a:solidFill>
              </a:rPr>
              <a:t>       </a:t>
            </a:r>
            <a:br>
              <a:rPr>
                <a:solidFill>
                  <a:schemeClr val="tx1"/>
                </a:solidFill>
              </a:rPr>
            </a:br>
            <a:r>
              <a:rPr>
                <a:solidFill>
                  <a:schemeClr val="tx1"/>
                </a:solidFill>
              </a:rPr>
              <a:t>Bapuji Institute Of Engineering &amp; Technology</a:t>
            </a:r>
            <a:br>
              <a:rPr>
                <a:solidFill>
                  <a:schemeClr val="tx1"/>
                </a:solidFill>
              </a:rPr>
            </a:br>
            <a:r>
              <a:rPr>
                <a:solidFill>
                  <a:schemeClr val="tx1"/>
                </a:solidFill>
              </a:rPr>
              <a:t>Davanagere, Karnataka-577004.</a:t>
            </a:r>
          </a:p>
        </p:txBody>
      </p:sp>
      <p:sp>
        <p:nvSpPr>
          <p:cNvPr id="473" name="TextBox 8"/>
          <p:cNvSpPr txBox="1"/>
          <p:nvPr/>
        </p:nvSpPr>
        <p:spPr>
          <a:xfrm>
            <a:off x="2368453" y="1140664"/>
            <a:ext cx="7036401" cy="409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latin typeface="Times New Roman"/>
                <a:ea typeface="Times New Roman"/>
                <a:cs typeface="Times New Roman"/>
                <a:sym typeface="Times New Roman"/>
              </a:defRPr>
            </a:pPr>
            <a:r>
              <a:rPr dirty="0"/>
              <a:t>DEPARTMENT OF COMPUTER </a:t>
            </a:r>
            <a:r>
              <a:rPr sz="2200" dirty="0"/>
              <a:t>SCIENCE</a:t>
            </a:r>
            <a:r>
              <a:rPr dirty="0"/>
              <a:t> &amp; ENGINEERING</a:t>
            </a:r>
          </a:p>
        </p:txBody>
      </p:sp>
      <p:sp>
        <p:nvSpPr>
          <p:cNvPr id="476" name="TextBox 9"/>
          <p:cNvSpPr txBox="1"/>
          <p:nvPr/>
        </p:nvSpPr>
        <p:spPr>
          <a:xfrm>
            <a:off x="461785" y="2594807"/>
            <a:ext cx="10536182" cy="120545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spcBef>
                <a:spcPts val="1000"/>
              </a:spcBef>
              <a:defRPr sz="2400" b="1">
                <a:latin typeface="Times New Roman"/>
                <a:ea typeface="Times New Roman"/>
                <a:cs typeface="Times New Roman"/>
                <a:sym typeface="Times New Roman"/>
              </a:defRPr>
            </a:lvl1pPr>
          </a:lstStyle>
          <a:p>
            <a:r>
              <a:rPr sz="3200" dirty="0"/>
              <a:t>“</a:t>
            </a:r>
            <a:r>
              <a:rPr lang="en-US" sz="3200" dirty="0"/>
              <a:t>IOT Approach For </a:t>
            </a:r>
            <a:r>
              <a:rPr sz="3200" dirty="0" err="1"/>
              <a:t>Anti-</a:t>
            </a:r>
            <a:r>
              <a:rPr lang="en-US" sz="3200" dirty="0" err="1"/>
              <a:t>P</a:t>
            </a:r>
            <a:r>
              <a:rPr sz="3200" dirty="0" err="1"/>
              <a:t>lundering</a:t>
            </a:r>
            <a:r>
              <a:rPr lang="en-US" sz="3200" dirty="0" err="1"/>
              <a:t>:H</a:t>
            </a:r>
            <a:r>
              <a:rPr sz="3200" dirty="0" err="1"/>
              <a:t>alting</a:t>
            </a:r>
            <a:r>
              <a:rPr sz="3200" dirty="0"/>
              <a:t> the</a:t>
            </a:r>
            <a:r>
              <a:rPr lang="en-US" sz="3200" dirty="0"/>
              <a:t> E</a:t>
            </a:r>
            <a:r>
              <a:rPr sz="3200" dirty="0"/>
              <a:t>rasure of </a:t>
            </a:r>
            <a:endParaRPr lang="en-US" sz="3200" dirty="0"/>
          </a:p>
          <a:p>
            <a:r>
              <a:rPr lang="en-US" sz="3200" dirty="0"/>
              <a:t>E</a:t>
            </a:r>
            <a:r>
              <a:rPr sz="3200" dirty="0"/>
              <a:t>ndangered </a:t>
            </a:r>
            <a:r>
              <a:rPr lang="en-US" sz="3200" dirty="0"/>
              <a:t>T</a:t>
            </a:r>
            <a:r>
              <a:rPr sz="3200" dirty="0"/>
              <a:t>rees”</a:t>
            </a:r>
          </a:p>
        </p:txBody>
      </p:sp>
      <p:pic>
        <p:nvPicPr>
          <p:cNvPr id="2" name="Google Shape;85;p13">
            <a:extLst>
              <a:ext uri="{FF2B5EF4-FFF2-40B4-BE49-F238E27FC236}">
                <a16:creationId xmlns:a16="http://schemas.microsoft.com/office/drawing/2014/main" id="{78220626-5530-4990-2FEA-B3CD7FE1E856}"/>
              </a:ext>
            </a:extLst>
          </p:cNvPr>
          <p:cNvPicPr preferRelativeResize="0"/>
          <p:nvPr/>
        </p:nvPicPr>
        <p:blipFill>
          <a:blip r:embed="rId2">
            <a:alphaModFix/>
          </a:blip>
          <a:stretch>
            <a:fillRect/>
          </a:stretch>
        </p:blipFill>
        <p:spPr>
          <a:xfrm>
            <a:off x="0" y="3792"/>
            <a:ext cx="1460466" cy="1244560"/>
          </a:xfrm>
          <a:prstGeom prst="rect">
            <a:avLst/>
          </a:prstGeom>
          <a:noFill/>
          <a:ln>
            <a:noFill/>
          </a:ln>
        </p:spPr>
      </p:pic>
      <p:pic>
        <p:nvPicPr>
          <p:cNvPr id="3" name="Google Shape;86;p13">
            <a:extLst>
              <a:ext uri="{FF2B5EF4-FFF2-40B4-BE49-F238E27FC236}">
                <a16:creationId xmlns:a16="http://schemas.microsoft.com/office/drawing/2014/main" id="{61547008-8E82-B3B2-8F7C-993DFAD5CFBC}"/>
              </a:ext>
            </a:extLst>
          </p:cNvPr>
          <p:cNvPicPr preferRelativeResize="0"/>
          <p:nvPr/>
        </p:nvPicPr>
        <p:blipFill>
          <a:blip r:embed="rId3">
            <a:alphaModFix/>
          </a:blip>
          <a:stretch>
            <a:fillRect/>
          </a:stretch>
        </p:blipFill>
        <p:spPr>
          <a:xfrm>
            <a:off x="10731534" y="3793"/>
            <a:ext cx="1460466" cy="1244559"/>
          </a:xfrm>
          <a:prstGeom prst="rect">
            <a:avLst/>
          </a:prstGeom>
          <a:noFill/>
          <a:ln>
            <a:noFill/>
          </a:ln>
        </p:spPr>
      </p:pic>
      <p:sp>
        <p:nvSpPr>
          <p:cNvPr id="6" name="TextBox 5">
            <a:extLst>
              <a:ext uri="{FF2B5EF4-FFF2-40B4-BE49-F238E27FC236}">
                <a16:creationId xmlns:a16="http://schemas.microsoft.com/office/drawing/2014/main" id="{134EDDF1-E6EA-AD26-5FE1-8723608C204A}"/>
              </a:ext>
            </a:extLst>
          </p:cNvPr>
          <p:cNvSpPr txBox="1"/>
          <p:nvPr/>
        </p:nvSpPr>
        <p:spPr>
          <a:xfrm>
            <a:off x="3066769" y="1601613"/>
            <a:ext cx="5516704"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FINAL YEAR PROJECT PRESENTATION</a:t>
            </a:r>
          </a:p>
          <a:p>
            <a:pPr marL="0" marR="0" indent="0" algn="ctr" defTabSz="457200" rtl="0" fontAlgn="auto" latinLnBrk="0" hangingPunct="0">
              <a:lnSpc>
                <a:spcPct val="100000"/>
              </a:lnSpc>
              <a:spcBef>
                <a:spcPts val="0"/>
              </a:spcBef>
              <a:spcAft>
                <a:spcPts val="0"/>
              </a:spcAft>
              <a:buClrTx/>
              <a:buSzTx/>
              <a:buFontTx/>
              <a:buNone/>
              <a:tabLst/>
            </a:pPr>
            <a:r>
              <a:rPr lang="en-US" sz="2000" dirty="0">
                <a:latin typeface="Times New Roman" panose="02020603050405020304" pitchFamily="18" charset="0"/>
                <a:cs typeface="Times New Roman" panose="02020603050405020304" pitchFamily="18" charset="0"/>
              </a:rPr>
              <a:t>ON</a:t>
            </a:r>
            <a:endParaRPr kumimoji="0" lang="en-US" sz="20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7" name="Google Shape;89;p13">
            <a:extLst>
              <a:ext uri="{FF2B5EF4-FFF2-40B4-BE49-F238E27FC236}">
                <a16:creationId xmlns:a16="http://schemas.microsoft.com/office/drawing/2014/main" id="{9217DD0A-11AD-315F-685F-7AF7CEBD0056}"/>
              </a:ext>
            </a:extLst>
          </p:cNvPr>
          <p:cNvSpPr txBox="1"/>
          <p:nvPr/>
        </p:nvSpPr>
        <p:spPr>
          <a:xfrm>
            <a:off x="59112" y="4496038"/>
            <a:ext cx="6450744" cy="2012828"/>
          </a:xfrm>
          <a:prstGeom prst="rect">
            <a:avLst/>
          </a:prstGeom>
          <a:noFill/>
          <a:ln>
            <a:noFill/>
          </a:ln>
        </p:spPr>
        <p:txBody>
          <a:bodyPr spcFirstLastPara="1" wrap="square" lIns="91425" tIns="91425" rIns="91425" bIns="91425" anchor="t" anchorCtr="0">
            <a:spAutoFit/>
          </a:bodyPr>
          <a:lstStyle/>
          <a:p>
            <a:pPr marL="0" marR="1676400" lvl="0" indent="0" algn="l" rtl="0">
              <a:lnSpc>
                <a:spcPct val="115000"/>
              </a:lnSpc>
              <a:spcBef>
                <a:spcPts val="0"/>
              </a:spcBef>
              <a:spcAft>
                <a:spcPts val="0"/>
              </a:spcAft>
              <a:buNone/>
            </a:pPr>
            <a:r>
              <a:rPr lang="en-GB" sz="1000" b="1" dirty="0">
                <a:latin typeface="Times New Roman"/>
                <a:ea typeface="Times New Roman"/>
                <a:cs typeface="Times New Roman"/>
                <a:sym typeface="Times New Roman"/>
              </a:rPr>
              <a:t>      </a:t>
            </a:r>
            <a:r>
              <a:rPr lang="en-GB" sz="1000" b="1" dirty="0">
                <a:solidFill>
                  <a:schemeClr val="lt1"/>
                </a:solidFill>
                <a:latin typeface="Times New Roman"/>
                <a:ea typeface="Times New Roman"/>
                <a:cs typeface="Times New Roman"/>
                <a:sym typeface="Times New Roman"/>
              </a:rPr>
              <a:t> </a:t>
            </a:r>
            <a:r>
              <a:rPr lang="en-GB" b="1" dirty="0">
                <a:solidFill>
                  <a:schemeClr val="tx1"/>
                </a:solidFill>
                <a:latin typeface="Times New Roman"/>
                <a:ea typeface="Times New Roman"/>
                <a:cs typeface="Times New Roman"/>
                <a:sym typeface="Times New Roman"/>
              </a:rPr>
              <a:t>PROJECT ASSOCIATES</a:t>
            </a:r>
            <a:endParaRPr b="1" dirty="0">
              <a:solidFill>
                <a:schemeClr val="tx1"/>
              </a:solidFill>
              <a:latin typeface="Times New Roman"/>
              <a:ea typeface="Times New Roman"/>
              <a:cs typeface="Times New Roman"/>
              <a:sym typeface="Times New Roman"/>
            </a:endParaRPr>
          </a:p>
          <a:p>
            <a:pPr marL="0" marR="1676400" lvl="0" indent="0" algn="l" rtl="0">
              <a:lnSpc>
                <a:spcPct val="115000"/>
              </a:lnSpc>
              <a:spcBef>
                <a:spcPts val="0"/>
              </a:spcBef>
              <a:spcAft>
                <a:spcPts val="0"/>
              </a:spcAft>
              <a:buNone/>
            </a:pPr>
            <a:endParaRPr b="1" dirty="0">
              <a:solidFill>
                <a:schemeClr val="tx1"/>
              </a:solidFill>
              <a:latin typeface="Times New Roman"/>
              <a:ea typeface="Times New Roman"/>
              <a:cs typeface="Times New Roman"/>
              <a:sym typeface="Times New Roman"/>
            </a:endParaRPr>
          </a:p>
          <a:p>
            <a:pPr marL="0" marR="1676400" lvl="0" indent="0" algn="l" rtl="0">
              <a:lnSpc>
                <a:spcPct val="115000"/>
              </a:lnSpc>
              <a:spcBef>
                <a:spcPts val="0"/>
              </a:spcBef>
              <a:spcAft>
                <a:spcPts val="0"/>
              </a:spcAft>
              <a:buNone/>
            </a:pPr>
            <a:r>
              <a:rPr lang="en-GB" b="1" dirty="0">
                <a:solidFill>
                  <a:schemeClr val="tx1"/>
                </a:solidFill>
                <a:latin typeface="Times New Roman"/>
                <a:ea typeface="Times New Roman"/>
                <a:cs typeface="Times New Roman"/>
                <a:sym typeface="Times New Roman"/>
              </a:rPr>
              <a:t>JEEVAN H K                               4BD20CS040</a:t>
            </a:r>
            <a:endParaRPr b="1" dirty="0">
              <a:solidFill>
                <a:schemeClr val="tx1"/>
              </a:solidFill>
              <a:latin typeface="Times New Roman"/>
              <a:ea typeface="Times New Roman"/>
              <a:cs typeface="Times New Roman"/>
              <a:sym typeface="Times New Roman"/>
            </a:endParaRPr>
          </a:p>
          <a:p>
            <a:pPr marL="0" marR="1676400" lvl="0" indent="0" algn="l" rtl="0">
              <a:lnSpc>
                <a:spcPct val="115000"/>
              </a:lnSpc>
              <a:spcBef>
                <a:spcPts val="0"/>
              </a:spcBef>
              <a:spcAft>
                <a:spcPts val="0"/>
              </a:spcAft>
              <a:buNone/>
            </a:pPr>
            <a:r>
              <a:rPr lang="en-GB" b="1" dirty="0">
                <a:solidFill>
                  <a:schemeClr val="tx1"/>
                </a:solidFill>
                <a:latin typeface="Times New Roman"/>
                <a:ea typeface="Times New Roman"/>
                <a:cs typeface="Times New Roman"/>
                <a:sym typeface="Times New Roman"/>
              </a:rPr>
              <a:t>MANASVI G M                           4BD20CS050</a:t>
            </a:r>
            <a:endParaRPr b="1" dirty="0">
              <a:solidFill>
                <a:schemeClr val="tx1"/>
              </a:solidFill>
              <a:latin typeface="Times New Roman"/>
              <a:ea typeface="Times New Roman"/>
              <a:cs typeface="Times New Roman"/>
              <a:sym typeface="Times New Roman"/>
            </a:endParaRPr>
          </a:p>
          <a:p>
            <a:pPr marL="0" marR="1676400" lvl="0" indent="0" algn="l" rtl="0">
              <a:spcBef>
                <a:spcPts val="0"/>
              </a:spcBef>
              <a:spcAft>
                <a:spcPts val="0"/>
              </a:spcAft>
              <a:buNone/>
            </a:pPr>
            <a:r>
              <a:rPr lang="en-GB" b="1" dirty="0">
                <a:solidFill>
                  <a:schemeClr val="tx1"/>
                </a:solidFill>
                <a:latin typeface="Times New Roman"/>
                <a:ea typeface="Times New Roman"/>
                <a:cs typeface="Times New Roman"/>
                <a:sym typeface="Times New Roman"/>
              </a:rPr>
              <a:t>NEHA M RAIKAR                     4BD20CS061</a:t>
            </a:r>
            <a:endParaRPr b="1" dirty="0">
              <a:solidFill>
                <a:schemeClr val="tx1"/>
              </a:solidFill>
              <a:latin typeface="Times New Roman"/>
              <a:ea typeface="Times New Roman"/>
              <a:cs typeface="Times New Roman"/>
              <a:sym typeface="Times New Roman"/>
            </a:endParaRPr>
          </a:p>
          <a:p>
            <a:pPr marL="0" marR="1676400" lvl="0" indent="0" algn="l" rtl="0">
              <a:spcBef>
                <a:spcPts val="0"/>
              </a:spcBef>
              <a:spcAft>
                <a:spcPts val="0"/>
              </a:spcAft>
              <a:buNone/>
            </a:pPr>
            <a:r>
              <a:rPr lang="en-GB" b="1" dirty="0">
                <a:solidFill>
                  <a:schemeClr val="tx1"/>
                </a:solidFill>
                <a:latin typeface="Times New Roman"/>
                <a:ea typeface="Times New Roman"/>
                <a:cs typeface="Times New Roman"/>
                <a:sym typeface="Times New Roman"/>
              </a:rPr>
              <a:t>NISHITHA A N                           4BD20CS063    </a:t>
            </a:r>
            <a:r>
              <a:rPr lang="en-GB" b="1" dirty="0">
                <a:solidFill>
                  <a:schemeClr val="tx1"/>
                </a:solidFill>
                <a:latin typeface="Roboto"/>
                <a:ea typeface="Roboto"/>
                <a:cs typeface="Roboto"/>
                <a:sym typeface="Roboto"/>
              </a:rPr>
              <a:t>                                                             </a:t>
            </a:r>
            <a:endParaRPr b="1" dirty="0">
              <a:solidFill>
                <a:schemeClr val="tx1"/>
              </a:solidFill>
              <a:latin typeface="Roboto"/>
              <a:ea typeface="Roboto"/>
              <a:cs typeface="Roboto"/>
              <a:sym typeface="Roboto"/>
            </a:endParaRPr>
          </a:p>
        </p:txBody>
      </p:sp>
      <p:sp>
        <p:nvSpPr>
          <p:cNvPr id="8" name="Google Shape;91;p13">
            <a:extLst>
              <a:ext uri="{FF2B5EF4-FFF2-40B4-BE49-F238E27FC236}">
                <a16:creationId xmlns:a16="http://schemas.microsoft.com/office/drawing/2014/main" id="{C2188EEA-CA19-7A67-8CA5-F73028F149D7}"/>
              </a:ext>
            </a:extLst>
          </p:cNvPr>
          <p:cNvSpPr txBox="1"/>
          <p:nvPr/>
        </p:nvSpPr>
        <p:spPr>
          <a:xfrm>
            <a:off x="5336121" y="4496038"/>
            <a:ext cx="2868312" cy="240062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solidFill>
                  <a:schemeClr val="tx1"/>
                </a:solidFill>
                <a:latin typeface="Times New Roman"/>
                <a:ea typeface="Times New Roman"/>
                <a:cs typeface="Times New Roman"/>
                <a:sym typeface="Times New Roman"/>
              </a:rPr>
              <a:t>HEAD OF DEPARTMENT </a:t>
            </a:r>
            <a:endParaRPr b="1" dirty="0">
              <a:solidFill>
                <a:schemeClr val="tx1"/>
              </a:solidFill>
              <a:latin typeface="Times New Roman"/>
              <a:ea typeface="Times New Roman"/>
              <a:cs typeface="Times New Roman"/>
              <a:sym typeface="Times New Roman"/>
            </a:endParaRPr>
          </a:p>
          <a:p>
            <a:pPr marL="0" lvl="0" indent="0" algn="l" rtl="0">
              <a:spcBef>
                <a:spcPts val="0"/>
              </a:spcBef>
              <a:spcAft>
                <a:spcPts val="0"/>
              </a:spcAft>
              <a:buNone/>
            </a:pPr>
            <a:endParaRPr b="1" dirty="0">
              <a:solidFill>
                <a:schemeClr val="tx1"/>
              </a:solidFill>
              <a:latin typeface="Times New Roman"/>
              <a:ea typeface="Times New Roman"/>
              <a:cs typeface="Times New Roman"/>
              <a:sym typeface="Times New Roman"/>
            </a:endParaRPr>
          </a:p>
          <a:p>
            <a:pPr marL="0" lvl="0" indent="0" algn="l" rtl="0">
              <a:spcBef>
                <a:spcPts val="0"/>
              </a:spcBef>
              <a:spcAft>
                <a:spcPts val="0"/>
              </a:spcAft>
              <a:buNone/>
            </a:pPr>
            <a:r>
              <a:rPr lang="en-GB" b="1" dirty="0">
                <a:solidFill>
                  <a:schemeClr val="tx1"/>
                </a:solidFill>
                <a:latin typeface="Times New Roman"/>
                <a:ea typeface="Times New Roman"/>
                <a:cs typeface="Times New Roman"/>
                <a:sym typeface="Times New Roman"/>
              </a:rPr>
              <a:t>DR.NIRMALA C R </a:t>
            </a:r>
            <a:endParaRPr b="1" dirty="0">
              <a:solidFill>
                <a:schemeClr val="tx1"/>
              </a:solidFill>
              <a:latin typeface="Times New Roman"/>
              <a:ea typeface="Times New Roman"/>
              <a:cs typeface="Times New Roman"/>
              <a:sym typeface="Times New Roman"/>
            </a:endParaRPr>
          </a:p>
          <a:p>
            <a:pPr marL="0" lvl="0" indent="0" algn="l" rtl="0">
              <a:spcBef>
                <a:spcPts val="0"/>
              </a:spcBef>
              <a:spcAft>
                <a:spcPts val="0"/>
              </a:spcAft>
              <a:buNone/>
            </a:pPr>
            <a:r>
              <a:rPr lang="en-GB" b="1" dirty="0">
                <a:solidFill>
                  <a:schemeClr val="tx1"/>
                </a:solidFill>
                <a:latin typeface="Times New Roman"/>
                <a:ea typeface="Times New Roman"/>
                <a:cs typeface="Times New Roman"/>
                <a:sym typeface="Times New Roman"/>
              </a:rPr>
              <a:t>PROF. &amp; HEAD OF</a:t>
            </a:r>
            <a:endParaRPr b="1" dirty="0">
              <a:solidFill>
                <a:schemeClr val="tx1"/>
              </a:solidFill>
              <a:latin typeface="Times New Roman"/>
              <a:ea typeface="Times New Roman"/>
              <a:cs typeface="Times New Roman"/>
              <a:sym typeface="Times New Roman"/>
            </a:endParaRPr>
          </a:p>
          <a:p>
            <a:pPr marL="0" lvl="0" indent="0" algn="l" rtl="0">
              <a:spcBef>
                <a:spcPts val="0"/>
              </a:spcBef>
              <a:spcAft>
                <a:spcPts val="0"/>
              </a:spcAft>
              <a:buNone/>
            </a:pPr>
            <a:r>
              <a:rPr lang="en-GB" b="1" dirty="0">
                <a:solidFill>
                  <a:schemeClr val="tx1"/>
                </a:solidFill>
                <a:latin typeface="Times New Roman"/>
                <a:ea typeface="Times New Roman"/>
                <a:cs typeface="Times New Roman"/>
                <a:sym typeface="Times New Roman"/>
              </a:rPr>
              <a:t>DEPARTMENT</a:t>
            </a:r>
          </a:p>
          <a:p>
            <a:pPr marL="0" lvl="0" indent="0" algn="l" rtl="0">
              <a:spcBef>
                <a:spcPts val="0"/>
              </a:spcBef>
              <a:spcAft>
                <a:spcPts val="0"/>
              </a:spcAft>
              <a:buNone/>
            </a:pPr>
            <a:r>
              <a:rPr lang="en-GB" b="1" dirty="0">
                <a:solidFill>
                  <a:schemeClr val="tx1"/>
                </a:solidFill>
                <a:latin typeface="Times New Roman"/>
                <a:ea typeface="Times New Roman"/>
                <a:cs typeface="Times New Roman"/>
                <a:sym typeface="Times New Roman"/>
              </a:rPr>
              <a:t>CS&amp;E</a:t>
            </a:r>
            <a:endParaRPr b="1" dirty="0">
              <a:solidFill>
                <a:schemeClr val="tx1"/>
              </a:solidFill>
              <a:latin typeface="Times New Roman"/>
              <a:ea typeface="Times New Roman"/>
              <a:cs typeface="Times New Roman"/>
              <a:sym typeface="Times New Roman"/>
            </a:endParaRPr>
          </a:p>
          <a:p>
            <a:pPr marL="0" lvl="0" indent="0" algn="l" rtl="0">
              <a:spcBef>
                <a:spcPts val="0"/>
              </a:spcBef>
              <a:spcAft>
                <a:spcPts val="0"/>
              </a:spcAft>
              <a:buNone/>
            </a:pPr>
            <a:endParaRPr dirty="0">
              <a:solidFill>
                <a:schemeClr val="tx1"/>
              </a:solidFill>
              <a:latin typeface="Roboto"/>
              <a:ea typeface="Roboto"/>
              <a:cs typeface="Roboto"/>
              <a:sym typeface="Roboto"/>
            </a:endParaRPr>
          </a:p>
        </p:txBody>
      </p:sp>
      <p:sp>
        <p:nvSpPr>
          <p:cNvPr id="9" name="Google Shape;90;p13">
            <a:extLst>
              <a:ext uri="{FF2B5EF4-FFF2-40B4-BE49-F238E27FC236}">
                <a16:creationId xmlns:a16="http://schemas.microsoft.com/office/drawing/2014/main" id="{898EAE75-4763-4906-B096-01F189147B24}"/>
              </a:ext>
            </a:extLst>
          </p:cNvPr>
          <p:cNvSpPr txBox="1"/>
          <p:nvPr/>
        </p:nvSpPr>
        <p:spPr>
          <a:xfrm>
            <a:off x="8566366" y="4163639"/>
            <a:ext cx="4213681" cy="267762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solidFill>
                  <a:schemeClr val="tx1"/>
                </a:solidFill>
                <a:latin typeface="Times New Roman"/>
                <a:ea typeface="Times New Roman"/>
                <a:cs typeface="Times New Roman"/>
                <a:sym typeface="Times New Roman"/>
              </a:rPr>
              <a:t>PROJECT GUIDES</a:t>
            </a:r>
            <a:endParaRPr b="1" dirty="0">
              <a:solidFill>
                <a:schemeClr val="tx1"/>
              </a:solidFill>
              <a:latin typeface="Times New Roman"/>
              <a:ea typeface="Times New Roman"/>
              <a:cs typeface="Times New Roman"/>
              <a:sym typeface="Times New Roman"/>
            </a:endParaRPr>
          </a:p>
          <a:p>
            <a:pPr marL="0" lvl="0" indent="0" algn="l" rtl="0">
              <a:spcBef>
                <a:spcPts val="0"/>
              </a:spcBef>
              <a:spcAft>
                <a:spcPts val="0"/>
              </a:spcAft>
              <a:buNone/>
            </a:pPr>
            <a:endParaRPr b="1" u="sng" dirty="0">
              <a:solidFill>
                <a:schemeClr val="tx1"/>
              </a:solidFill>
              <a:latin typeface="Times New Roman"/>
              <a:ea typeface="Times New Roman"/>
              <a:cs typeface="Times New Roman"/>
              <a:sym typeface="Times New Roman"/>
            </a:endParaRPr>
          </a:p>
          <a:p>
            <a:pPr marL="0" lvl="0" indent="0" algn="l" rtl="0">
              <a:spcBef>
                <a:spcPts val="0"/>
              </a:spcBef>
              <a:spcAft>
                <a:spcPts val="0"/>
              </a:spcAft>
              <a:buNone/>
            </a:pPr>
            <a:r>
              <a:rPr lang="en-GB" b="1" dirty="0">
                <a:solidFill>
                  <a:schemeClr val="tx1"/>
                </a:solidFill>
                <a:latin typeface="Times New Roman"/>
                <a:ea typeface="Times New Roman"/>
                <a:cs typeface="Times New Roman"/>
                <a:sym typeface="Times New Roman"/>
              </a:rPr>
              <a:t>DR. ABDUL RAZAK M  S</a:t>
            </a:r>
          </a:p>
          <a:p>
            <a:pPr marL="0" lvl="0" indent="0" algn="l" rtl="0">
              <a:spcBef>
                <a:spcPts val="0"/>
              </a:spcBef>
              <a:spcAft>
                <a:spcPts val="0"/>
              </a:spcAft>
              <a:buNone/>
            </a:pPr>
            <a:r>
              <a:rPr lang="en-GB" b="1" dirty="0">
                <a:solidFill>
                  <a:schemeClr val="tx1"/>
                </a:solidFill>
                <a:latin typeface="Times New Roman"/>
                <a:ea typeface="Times New Roman"/>
                <a:cs typeface="Times New Roman"/>
                <a:sym typeface="Times New Roman"/>
              </a:rPr>
              <a:t>Associate Professor </a:t>
            </a:r>
          </a:p>
          <a:p>
            <a:pPr marL="0" lvl="0" indent="0" algn="l" rtl="0">
              <a:spcBef>
                <a:spcPts val="0"/>
              </a:spcBef>
              <a:spcAft>
                <a:spcPts val="0"/>
              </a:spcAft>
              <a:buNone/>
            </a:pPr>
            <a:r>
              <a:rPr lang="en-GB" b="1" dirty="0">
                <a:solidFill>
                  <a:schemeClr val="tx1"/>
                </a:solidFill>
                <a:latin typeface="Times New Roman"/>
                <a:ea typeface="Times New Roman"/>
                <a:cs typeface="Times New Roman"/>
                <a:sym typeface="Times New Roman"/>
              </a:rPr>
              <a:t>BIET ,DAVANAGERE</a:t>
            </a:r>
            <a:endParaRPr b="1" dirty="0">
              <a:solidFill>
                <a:schemeClr val="tx1"/>
              </a:solidFill>
              <a:latin typeface="Times New Roman"/>
              <a:ea typeface="Times New Roman"/>
              <a:cs typeface="Times New Roman"/>
              <a:sym typeface="Times New Roman"/>
            </a:endParaRPr>
          </a:p>
          <a:p>
            <a:pPr marL="0" lvl="0" indent="0" algn="l" rtl="0">
              <a:spcBef>
                <a:spcPts val="0"/>
              </a:spcBef>
              <a:spcAft>
                <a:spcPts val="0"/>
              </a:spcAft>
              <a:buNone/>
            </a:pPr>
            <a:endParaRPr b="1" dirty="0">
              <a:solidFill>
                <a:schemeClr val="tx1"/>
              </a:solidFill>
              <a:latin typeface="Times New Roman"/>
              <a:ea typeface="Times New Roman"/>
              <a:cs typeface="Times New Roman"/>
              <a:sym typeface="Times New Roman"/>
            </a:endParaRPr>
          </a:p>
          <a:p>
            <a:pPr marL="0" lvl="0" indent="0" algn="l" rtl="0">
              <a:spcBef>
                <a:spcPts val="0"/>
              </a:spcBef>
              <a:spcAft>
                <a:spcPts val="0"/>
              </a:spcAft>
              <a:buNone/>
            </a:pPr>
            <a:r>
              <a:rPr lang="en-GB" b="1" dirty="0">
                <a:solidFill>
                  <a:schemeClr val="tx1"/>
                </a:solidFill>
                <a:latin typeface="Times New Roman"/>
                <a:ea typeface="Times New Roman"/>
                <a:cs typeface="Times New Roman"/>
                <a:sym typeface="Times New Roman"/>
              </a:rPr>
              <a:t>Prof. SWETHA H U</a:t>
            </a:r>
            <a:endParaRPr b="1" dirty="0">
              <a:solidFill>
                <a:schemeClr val="tx1"/>
              </a:solidFill>
              <a:latin typeface="Times New Roman"/>
              <a:ea typeface="Times New Roman"/>
              <a:cs typeface="Times New Roman"/>
              <a:sym typeface="Times New Roman"/>
            </a:endParaRPr>
          </a:p>
          <a:p>
            <a:pPr marL="0" lvl="0" indent="0" algn="l" rtl="0">
              <a:spcBef>
                <a:spcPts val="0"/>
              </a:spcBef>
              <a:spcAft>
                <a:spcPts val="0"/>
              </a:spcAft>
              <a:buNone/>
            </a:pPr>
            <a:r>
              <a:rPr lang="en-GB" b="1" dirty="0">
                <a:solidFill>
                  <a:schemeClr val="tx1"/>
                </a:solidFill>
                <a:latin typeface="Times New Roman"/>
                <a:ea typeface="Times New Roman"/>
                <a:cs typeface="Times New Roman"/>
                <a:sym typeface="Times New Roman"/>
              </a:rPr>
              <a:t>Assistant Professor</a:t>
            </a:r>
          </a:p>
          <a:p>
            <a:pPr marL="0" lvl="0" indent="0" algn="l" rtl="0">
              <a:spcBef>
                <a:spcPts val="0"/>
              </a:spcBef>
              <a:spcAft>
                <a:spcPts val="0"/>
              </a:spcAft>
              <a:buNone/>
            </a:pPr>
            <a:r>
              <a:rPr lang="en-GB" b="1" dirty="0">
                <a:solidFill>
                  <a:schemeClr val="tx1"/>
                </a:solidFill>
                <a:latin typeface="Times New Roman"/>
                <a:ea typeface="Times New Roman"/>
                <a:cs typeface="Times New Roman"/>
                <a:sym typeface="Times New Roman"/>
              </a:rPr>
              <a:t>BIET, DAVANAGERE</a:t>
            </a:r>
            <a:endParaRPr b="1" dirty="0">
              <a:solidFill>
                <a:schemeClr val="tx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96" name="Rectangle 1"/>
          <p:cNvSpPr txBox="1"/>
          <p:nvPr/>
        </p:nvSpPr>
        <p:spPr>
          <a:xfrm>
            <a:off x="1876638" y="75441"/>
            <a:ext cx="7944359"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800" b="1">
                <a:solidFill>
                  <a:srgbClr val="262626"/>
                </a:solidFill>
                <a:latin typeface="Times New Roman"/>
                <a:ea typeface="Times New Roman"/>
                <a:cs typeface="Times New Roman"/>
                <a:sym typeface="Times New Roman"/>
              </a:defRPr>
            </a:lvl1pPr>
          </a:lstStyle>
          <a:p>
            <a:r>
              <a:rPr dirty="0"/>
              <a:t>OBJECTIVES</a:t>
            </a:r>
            <a:endParaRPr dirty="0">
              <a:latin typeface="Trebuchet MS"/>
              <a:ea typeface="Trebuchet MS"/>
              <a:cs typeface="Trebuchet MS"/>
              <a:sym typeface="Trebuchet MS"/>
            </a:endParaRPr>
          </a:p>
        </p:txBody>
      </p:sp>
      <p:pic>
        <p:nvPicPr>
          <p:cNvPr id="3" name="Picture 2">
            <a:extLst>
              <a:ext uri="{FF2B5EF4-FFF2-40B4-BE49-F238E27FC236}">
                <a16:creationId xmlns:a16="http://schemas.microsoft.com/office/drawing/2014/main" id="{26478EE7-D853-71E3-755F-FFCE27A1CDA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rot="2744750">
            <a:off x="6557957" y="482596"/>
            <a:ext cx="5862918" cy="6858000"/>
          </a:xfrm>
          <a:prstGeom prst="rect">
            <a:avLst/>
          </a:prstGeom>
        </p:spPr>
      </p:pic>
      <p:sp>
        <p:nvSpPr>
          <p:cNvPr id="2" name="TextBox 1">
            <a:extLst>
              <a:ext uri="{FF2B5EF4-FFF2-40B4-BE49-F238E27FC236}">
                <a16:creationId xmlns:a16="http://schemas.microsoft.com/office/drawing/2014/main" id="{51208803-6DAB-4C70-DEA0-67DF1A5A3C2C}"/>
              </a:ext>
            </a:extLst>
          </p:cNvPr>
          <p:cNvSpPr txBox="1"/>
          <p:nvPr/>
        </p:nvSpPr>
        <p:spPr>
          <a:xfrm>
            <a:off x="-329184" y="1005840"/>
            <a:ext cx="11887200" cy="6447919"/>
          </a:xfrm>
          <a:prstGeom prst="rect">
            <a:avLst/>
          </a:prstGeom>
          <a:noFill/>
        </p:spPr>
        <p:txBody>
          <a:bodyPr wrap="square" rtlCol="0">
            <a:spAutoFit/>
          </a:bodyPr>
          <a:lstStyle/>
          <a:p>
            <a:pPr marL="1143000" marR="74295" lvl="2" indent="-228600">
              <a:lnSpc>
                <a:spcPct val="150000"/>
              </a:lnSpc>
              <a:spcBef>
                <a:spcPts val="5"/>
              </a:spcBef>
              <a:spcAft>
                <a:spcPts val="0"/>
              </a:spcAft>
              <a:buSzPts val="1200"/>
              <a:buFont typeface="Wingdings" pitchFamily="2" charset="2"/>
              <a:buChar char=""/>
              <a:tabLst>
                <a:tab pos="293370" algn="l"/>
              </a:tabLst>
            </a:pPr>
            <a:r>
              <a:rPr lang="en-US" sz="2400" spc="0" dirty="0">
                <a:effectLst/>
                <a:latin typeface="Times New Roman" panose="02020603050405020304" pitchFamily="18" charset="0"/>
                <a:ea typeface="Wingdings" pitchFamily="2" charset="2"/>
                <a:cs typeface="Wingdings" pitchFamily="2" charset="2"/>
              </a:rPr>
              <a:t>To</a:t>
            </a:r>
            <a:r>
              <a:rPr lang="en-US" sz="2400" spc="14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design</a:t>
            </a:r>
            <a:r>
              <a:rPr lang="en-US" sz="2400" spc="14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a</a:t>
            </a:r>
            <a:r>
              <a:rPr lang="en-US" sz="2400" spc="14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portable</a:t>
            </a:r>
            <a:r>
              <a:rPr lang="en-US" sz="2400" spc="14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wireless</a:t>
            </a:r>
            <a:r>
              <a:rPr lang="en-US" sz="2400" spc="14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sensor</a:t>
            </a:r>
            <a:r>
              <a:rPr lang="en-US" sz="2400" spc="14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device</a:t>
            </a:r>
            <a:r>
              <a:rPr lang="en-US" sz="2400" spc="14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consisting</a:t>
            </a:r>
            <a:r>
              <a:rPr lang="en-US" sz="2400" spc="14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of</a:t>
            </a:r>
            <a:r>
              <a:rPr lang="en-US" sz="2400" spc="14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sensor</a:t>
            </a:r>
            <a:r>
              <a:rPr lang="en-US" sz="2400" spc="14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modules</a:t>
            </a:r>
            <a:r>
              <a:rPr lang="en-US" sz="2400" spc="14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and</a:t>
            </a:r>
            <a:r>
              <a:rPr lang="en-US" sz="2400" spc="14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a</a:t>
            </a:r>
            <a:r>
              <a:rPr lang="en-US" sz="2400" spc="14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controller module, which will be placed at the tree spot, and monitoring done through Android phone.</a:t>
            </a:r>
            <a:endParaRPr lang="en-IN" sz="2400" spc="0" dirty="0">
              <a:effectLst/>
              <a:latin typeface="Times New Roman" panose="02020603050405020304" pitchFamily="18" charset="0"/>
              <a:ea typeface="Wingdings" pitchFamily="2" charset="2"/>
              <a:cs typeface="Wingdings" pitchFamily="2" charset="2"/>
            </a:endParaRPr>
          </a:p>
          <a:p>
            <a:pPr marL="1143000" marR="74295" lvl="2" indent="-228600">
              <a:lnSpc>
                <a:spcPct val="150000"/>
              </a:lnSpc>
              <a:spcBef>
                <a:spcPts val="245"/>
              </a:spcBef>
              <a:spcAft>
                <a:spcPts val="0"/>
              </a:spcAft>
              <a:buSzPts val="1200"/>
              <a:buFont typeface="Wingdings" pitchFamily="2" charset="2"/>
              <a:buChar char=""/>
              <a:tabLst>
                <a:tab pos="293370" algn="l"/>
              </a:tabLst>
            </a:pPr>
            <a:r>
              <a:rPr lang="en-US" sz="2400" spc="0" dirty="0">
                <a:effectLst/>
                <a:latin typeface="Times New Roman" panose="02020603050405020304" pitchFamily="18" charset="0"/>
                <a:ea typeface="Wingdings" pitchFamily="2" charset="2"/>
                <a:cs typeface="Wingdings" pitchFamily="2" charset="2"/>
              </a:rPr>
              <a:t>To notify an alarm system using an accelerometer sensor, temperature sensor, LCD, LED,</a:t>
            </a:r>
            <a:r>
              <a:rPr lang="en-US" sz="2400" spc="40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buzzer, and to activate the alarm during emergencies.</a:t>
            </a:r>
            <a:endParaRPr lang="en-IN" sz="2400" spc="0" dirty="0">
              <a:effectLst/>
              <a:latin typeface="Times New Roman" panose="02020603050405020304" pitchFamily="18" charset="0"/>
              <a:ea typeface="Wingdings" pitchFamily="2" charset="2"/>
              <a:cs typeface="Wingdings" pitchFamily="2" charset="2"/>
            </a:endParaRPr>
          </a:p>
          <a:p>
            <a:pPr marL="1143000" marR="74295" lvl="2" indent="-228600">
              <a:lnSpc>
                <a:spcPct val="150000"/>
              </a:lnSpc>
              <a:spcBef>
                <a:spcPts val="205"/>
              </a:spcBef>
              <a:spcAft>
                <a:spcPts val="0"/>
              </a:spcAft>
              <a:buSzPts val="1200"/>
              <a:buFont typeface="Wingdings" pitchFamily="2" charset="2"/>
              <a:buChar char=""/>
              <a:tabLst>
                <a:tab pos="293370" algn="l"/>
              </a:tabLst>
            </a:pPr>
            <a:r>
              <a:rPr lang="en-US" sz="2400" spc="0" dirty="0">
                <a:effectLst/>
                <a:latin typeface="Times New Roman" panose="02020603050405020304" pitchFamily="18" charset="0"/>
                <a:ea typeface="Wingdings" pitchFamily="2" charset="2"/>
                <a:cs typeface="Wingdings" pitchFamily="2" charset="2"/>
              </a:rPr>
              <a:t>To</a:t>
            </a:r>
            <a:r>
              <a:rPr lang="en-US" sz="2400" spc="20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develop</a:t>
            </a:r>
            <a:r>
              <a:rPr lang="en-US" sz="2400" spc="20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a</a:t>
            </a:r>
            <a:r>
              <a:rPr lang="en-US" sz="2400" spc="20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system</a:t>
            </a:r>
            <a:r>
              <a:rPr lang="en-US" sz="2400" spc="20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that</a:t>
            </a:r>
            <a:r>
              <a:rPr lang="en-US" sz="2400" spc="20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monitors</a:t>
            </a:r>
            <a:r>
              <a:rPr lang="en-US" sz="2400" spc="20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and</a:t>
            </a:r>
            <a:r>
              <a:rPr lang="en-US" sz="2400" spc="20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is</a:t>
            </a:r>
            <a:r>
              <a:rPr lang="en-US" sz="2400" spc="20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controlled</a:t>
            </a:r>
            <a:r>
              <a:rPr lang="en-US" sz="2400" spc="20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using</a:t>
            </a:r>
            <a:r>
              <a:rPr lang="en-US" sz="2400" spc="20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GSM</a:t>
            </a:r>
            <a:r>
              <a:rPr lang="en-US" sz="2400" spc="20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technology,</a:t>
            </a:r>
            <a:r>
              <a:rPr lang="en-US" sz="2400" spc="20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conveying messages between the monitoring system and the control system in both directions.</a:t>
            </a:r>
            <a:endParaRPr lang="en-IN" sz="2400" spc="0" dirty="0">
              <a:effectLst/>
              <a:latin typeface="Times New Roman" panose="02020603050405020304" pitchFamily="18" charset="0"/>
              <a:ea typeface="Wingdings" pitchFamily="2" charset="2"/>
              <a:cs typeface="Wingdings" pitchFamily="2" charset="2"/>
            </a:endParaRPr>
          </a:p>
          <a:p>
            <a:pPr marL="1143000" marR="249555" lvl="2" indent="-228600">
              <a:lnSpc>
                <a:spcPct val="150000"/>
              </a:lnSpc>
              <a:spcBef>
                <a:spcPts val="200"/>
              </a:spcBef>
              <a:spcAft>
                <a:spcPts val="0"/>
              </a:spcAft>
              <a:buSzPts val="1200"/>
              <a:buFont typeface="Wingdings" pitchFamily="2" charset="2"/>
              <a:buChar char=""/>
              <a:tabLst>
                <a:tab pos="293370" algn="l"/>
              </a:tabLst>
            </a:pPr>
            <a:r>
              <a:rPr lang="en-US" sz="2400" spc="0" dirty="0">
                <a:effectLst/>
                <a:latin typeface="Times New Roman" panose="02020603050405020304" pitchFamily="18" charset="0"/>
                <a:ea typeface="Wingdings" pitchFamily="2" charset="2"/>
                <a:cs typeface="Wingdings" pitchFamily="2" charset="2"/>
              </a:rPr>
              <a:t>To</a:t>
            </a:r>
            <a:r>
              <a:rPr lang="en-US" sz="2400" spc="-1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monitor</a:t>
            </a:r>
            <a:r>
              <a:rPr lang="en-US" sz="2400" spc="-1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and</a:t>
            </a:r>
            <a:r>
              <a:rPr lang="en-US" sz="2400" spc="-1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capture</a:t>
            </a:r>
            <a:r>
              <a:rPr lang="en-US" sz="2400" spc="-15"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the</a:t>
            </a:r>
            <a:r>
              <a:rPr lang="en-US" sz="2400" spc="-15"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activities</a:t>
            </a:r>
            <a:r>
              <a:rPr lang="en-US" sz="2400" spc="-1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by</a:t>
            </a:r>
            <a:r>
              <a:rPr lang="en-US" sz="2400" spc="-15"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obtaining</a:t>
            </a:r>
            <a:r>
              <a:rPr lang="en-US" sz="2400" spc="-1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the</a:t>
            </a:r>
            <a:r>
              <a:rPr lang="en-US" sz="2400" spc="-15"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real</a:t>
            </a:r>
            <a:r>
              <a:rPr lang="en-US" sz="2400" spc="-1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time</a:t>
            </a:r>
            <a:r>
              <a:rPr lang="en-US" sz="2400" spc="115"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to</a:t>
            </a:r>
            <a:r>
              <a:rPr lang="en-US" sz="2400" spc="12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monitor</a:t>
            </a:r>
            <a:r>
              <a:rPr lang="en-US" sz="2400" spc="-10" dirty="0">
                <a:effectLst/>
                <a:latin typeface="Times New Roman" panose="02020603050405020304" pitchFamily="18" charset="0"/>
                <a:ea typeface="Wingdings" pitchFamily="2" charset="2"/>
                <a:cs typeface="Wingdings" pitchFamily="2" charset="2"/>
              </a:rPr>
              <a:t> </a:t>
            </a:r>
            <a:r>
              <a:rPr lang="en-US" sz="2400" spc="0" dirty="0">
                <a:effectLst/>
                <a:latin typeface="Times New Roman" panose="02020603050405020304" pitchFamily="18" charset="0"/>
                <a:ea typeface="Wingdings" pitchFamily="2" charset="2"/>
                <a:cs typeface="Wingdings" pitchFamily="2" charset="2"/>
              </a:rPr>
              <a:t>location by using GPS.</a:t>
            </a:r>
            <a:endParaRPr lang="en-IN" sz="2400" spc="0" dirty="0">
              <a:effectLst/>
              <a:latin typeface="Times New Roman" panose="02020603050405020304" pitchFamily="18" charset="0"/>
              <a:ea typeface="Wingdings" pitchFamily="2" charset="2"/>
              <a:cs typeface="Wingdings" pitchFamily="2" charset="2"/>
            </a:endParaRPr>
          </a:p>
          <a:p>
            <a:br>
              <a:rPr lang="en-US" sz="2400" dirty="0">
                <a:effectLst/>
                <a:latin typeface="Times New Roman" panose="02020603050405020304" pitchFamily="18" charset="0"/>
                <a:ea typeface="Times New Roman" panose="02020603050405020304" pitchFamily="18" charset="0"/>
              </a:rPr>
            </a:br>
            <a:endParaRPr lang="en-US" sz="2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502" name="Title 1"/>
          <p:cNvSpPr txBox="1">
            <a:spLocks noGrp="1"/>
          </p:cNvSpPr>
          <p:nvPr>
            <p:ph type="title"/>
          </p:nvPr>
        </p:nvSpPr>
        <p:spPr>
          <a:prstGeom prst="rect">
            <a:avLst/>
          </a:prstGeom>
        </p:spPr>
        <p:txBody>
          <a:bodyPr/>
          <a:lstStyle>
            <a:lvl1pPr>
              <a:defRPr sz="4800" b="1">
                <a:solidFill>
                  <a:srgbClr val="262626"/>
                </a:solidFill>
                <a:latin typeface="Times New Roman"/>
                <a:ea typeface="Times New Roman"/>
                <a:cs typeface="Times New Roman"/>
                <a:sym typeface="Times New Roman"/>
              </a:defRPr>
            </a:lvl1pPr>
          </a:lstStyle>
          <a:p>
            <a:r>
              <a:t>SYSTEM REQUIREMENTS</a:t>
            </a:r>
          </a:p>
        </p:txBody>
      </p:sp>
      <p:sp>
        <p:nvSpPr>
          <p:cNvPr id="503" name="Content Placeholder 2"/>
          <p:cNvSpPr txBox="1">
            <a:spLocks noGrp="1"/>
          </p:cNvSpPr>
          <p:nvPr>
            <p:ph idx="1"/>
          </p:nvPr>
        </p:nvSpPr>
        <p:spPr>
          <a:prstGeom prst="rect">
            <a:avLst/>
          </a:prstGeom>
        </p:spPr>
        <p:txBody>
          <a:bodyPr>
            <a:normAutofit fontScale="92500" lnSpcReduction="20000"/>
          </a:bodyPr>
          <a:lstStyle/>
          <a:p>
            <a:pPr marL="0" lvl="0" indent="0" algn="just" rtl="0">
              <a:lnSpc>
                <a:spcPct val="150000"/>
              </a:lnSpc>
              <a:spcBef>
                <a:spcPts val="0"/>
              </a:spcBef>
              <a:spcAft>
                <a:spcPts val="0"/>
              </a:spcAft>
              <a:buNone/>
            </a:pPr>
            <a:r>
              <a:rPr lang="en-GB" sz="2400" b="1" dirty="0">
                <a:solidFill>
                  <a:schemeClr val="tx1"/>
                </a:solidFill>
                <a:latin typeface="Times New Roman" panose="02020603050405020304" pitchFamily="18" charset="0"/>
                <a:ea typeface="Arial"/>
                <a:cs typeface="Times New Roman" panose="02020603050405020304" pitchFamily="18" charset="0"/>
                <a:sym typeface="Arial"/>
              </a:rPr>
              <a:t>Software Requirements</a:t>
            </a:r>
          </a:p>
          <a:p>
            <a:pPr marL="285750" indent="-285750" algn="just">
              <a:lnSpc>
                <a:spcPct val="150000"/>
              </a:lnSpc>
            </a:pPr>
            <a:r>
              <a:rPr lang="en-GB" sz="2400" dirty="0">
                <a:solidFill>
                  <a:schemeClr val="tx1"/>
                </a:solidFill>
                <a:latin typeface="Times New Roman" panose="02020603050405020304" pitchFamily="18" charset="0"/>
                <a:ea typeface="Arial"/>
                <a:cs typeface="Times New Roman" panose="02020603050405020304" pitchFamily="18" charset="0"/>
                <a:sym typeface="Arial"/>
              </a:rPr>
              <a:t>Arduino IDE</a:t>
            </a:r>
          </a:p>
          <a:p>
            <a:pPr marL="285750" indent="-285750" algn="just">
              <a:lnSpc>
                <a:spcPct val="150000"/>
              </a:lnSpc>
            </a:pPr>
            <a:r>
              <a:rPr lang="en-GB" sz="2400" dirty="0">
                <a:solidFill>
                  <a:schemeClr val="tx1"/>
                </a:solidFill>
                <a:latin typeface="Times New Roman" panose="02020603050405020304" pitchFamily="18" charset="0"/>
                <a:ea typeface="Arial"/>
                <a:cs typeface="Times New Roman" panose="02020603050405020304" pitchFamily="18" charset="0"/>
                <a:sym typeface="Arial"/>
              </a:rPr>
              <a:t>Blynk Application </a:t>
            </a:r>
          </a:p>
          <a:p>
            <a:pPr marL="0" lvl="0" indent="0" algn="just" rtl="0">
              <a:lnSpc>
                <a:spcPct val="150000"/>
              </a:lnSpc>
              <a:spcBef>
                <a:spcPts val="1000"/>
              </a:spcBef>
              <a:spcAft>
                <a:spcPts val="0"/>
              </a:spcAft>
              <a:buNone/>
            </a:pPr>
            <a:r>
              <a:rPr lang="en-GB" sz="2400" b="1" dirty="0">
                <a:solidFill>
                  <a:schemeClr val="tx1"/>
                </a:solidFill>
                <a:latin typeface="Times New Roman" panose="02020603050405020304" pitchFamily="18" charset="0"/>
                <a:ea typeface="Arial"/>
                <a:cs typeface="Times New Roman" panose="02020603050405020304" pitchFamily="18" charset="0"/>
                <a:sym typeface="Arial"/>
              </a:rPr>
              <a:t>Operating Systems supported</a:t>
            </a:r>
          </a:p>
          <a:p>
            <a:pPr marL="285750" indent="-285750" algn="just">
              <a:lnSpc>
                <a:spcPct val="150000"/>
              </a:lnSpc>
              <a:spcBef>
                <a:spcPts val="1000"/>
              </a:spcBef>
            </a:pPr>
            <a:r>
              <a:rPr lang="en-GB" sz="2400" dirty="0">
                <a:solidFill>
                  <a:schemeClr val="tx1"/>
                </a:solidFill>
                <a:latin typeface="Times New Roman" panose="02020603050405020304" pitchFamily="18" charset="0"/>
                <a:ea typeface="Arial"/>
                <a:cs typeface="Times New Roman" panose="02020603050405020304" pitchFamily="18" charset="0"/>
                <a:sym typeface="Arial"/>
              </a:rPr>
              <a:t>Windows 10</a:t>
            </a:r>
          </a:p>
          <a:p>
            <a:pPr marL="0" lvl="0" indent="0" algn="just" rtl="0">
              <a:lnSpc>
                <a:spcPct val="150000"/>
              </a:lnSpc>
              <a:spcBef>
                <a:spcPts val="1000"/>
              </a:spcBef>
              <a:spcAft>
                <a:spcPts val="0"/>
              </a:spcAft>
              <a:buNone/>
            </a:pPr>
            <a:r>
              <a:rPr lang="en-GB" sz="2400" b="1" dirty="0">
                <a:solidFill>
                  <a:schemeClr val="tx1"/>
                </a:solidFill>
                <a:latin typeface="Times New Roman" panose="02020603050405020304" pitchFamily="18" charset="0"/>
                <a:ea typeface="Arial"/>
                <a:cs typeface="Times New Roman" panose="02020603050405020304" pitchFamily="18" charset="0"/>
                <a:sym typeface="Arial"/>
              </a:rPr>
              <a:t>Technologies and languages used to develop</a:t>
            </a:r>
          </a:p>
          <a:p>
            <a:pPr marL="171450" indent="-171450" algn="just">
              <a:lnSpc>
                <a:spcPct val="150000"/>
              </a:lnSpc>
              <a:spcBef>
                <a:spcPts val="1000"/>
              </a:spcBef>
            </a:pPr>
            <a:r>
              <a:rPr lang="en-GB" sz="2400" dirty="0">
                <a:solidFill>
                  <a:schemeClr val="tx1"/>
                </a:solidFill>
                <a:latin typeface="Times New Roman" panose="02020603050405020304" pitchFamily="18" charset="0"/>
                <a:ea typeface="Arial"/>
                <a:cs typeface="Times New Roman" panose="02020603050405020304" pitchFamily="18" charset="0"/>
                <a:sym typeface="Arial"/>
              </a:rPr>
              <a:t> Embedded C</a:t>
            </a:r>
          </a:p>
        </p:txBody>
      </p:sp>
      <p:pic>
        <p:nvPicPr>
          <p:cNvPr id="3" name="Picture 2">
            <a:extLst>
              <a:ext uri="{FF2B5EF4-FFF2-40B4-BE49-F238E27FC236}">
                <a16:creationId xmlns:a16="http://schemas.microsoft.com/office/drawing/2014/main" id="{8A750B9C-C558-9DBE-C4EE-BE7C779641FE}"/>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737412" y="1488142"/>
            <a:ext cx="6106230" cy="4267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505" name="Title 1"/>
          <p:cNvSpPr txBox="1">
            <a:spLocks noGrp="1"/>
          </p:cNvSpPr>
          <p:nvPr>
            <p:ph type="title"/>
          </p:nvPr>
        </p:nvSpPr>
        <p:spPr>
          <a:xfrm>
            <a:off x="551064" y="399151"/>
            <a:ext cx="8596669" cy="788979"/>
          </a:xfrm>
          <a:prstGeom prst="rect">
            <a:avLst/>
          </a:prstGeom>
        </p:spPr>
        <p:txBody>
          <a:bodyPr>
            <a:normAutofit fontScale="90000"/>
          </a:bodyPr>
          <a:lstStyle>
            <a:lvl1pPr>
              <a:defRPr sz="4800" b="1">
                <a:solidFill>
                  <a:srgbClr val="262626"/>
                </a:solidFill>
                <a:latin typeface="Times New Roman"/>
                <a:ea typeface="Times New Roman"/>
                <a:cs typeface="Times New Roman"/>
                <a:sym typeface="Times New Roman"/>
              </a:defRPr>
            </a:lvl1pPr>
          </a:lstStyle>
          <a:p>
            <a:r>
              <a:rPr dirty="0"/>
              <a:t>SYSTEM REQUIREMENTS</a:t>
            </a:r>
          </a:p>
        </p:txBody>
      </p:sp>
      <p:sp>
        <p:nvSpPr>
          <p:cNvPr id="506" name="Content Placeholder 2"/>
          <p:cNvSpPr txBox="1">
            <a:spLocks noGrp="1"/>
          </p:cNvSpPr>
          <p:nvPr>
            <p:ph idx="1"/>
          </p:nvPr>
        </p:nvSpPr>
        <p:spPr>
          <a:xfrm>
            <a:off x="593154" y="1557631"/>
            <a:ext cx="9612523" cy="4331995"/>
          </a:xfrm>
          <a:prstGeom prst="rect">
            <a:avLst/>
          </a:prstGeom>
        </p:spPr>
        <p:txBody>
          <a:bodyPr>
            <a:normAutofit fontScale="92500" lnSpcReduction="20000"/>
          </a:bodyPr>
          <a:lstStyle/>
          <a:p>
            <a:pPr marL="0" indent="0">
              <a:buSzTx/>
              <a:buFont typeface="Wingdings 3"/>
              <a:buNone/>
              <a:defRPr sz="2400">
                <a:latin typeface="Times New Roman"/>
                <a:ea typeface="Times New Roman"/>
                <a:cs typeface="Times New Roman"/>
                <a:sym typeface="Times New Roman"/>
              </a:defRPr>
            </a:pPr>
            <a:endParaRPr b="1" dirty="0"/>
          </a:p>
          <a:p>
            <a:pPr marL="0" lvl="0" indent="0" algn="just" rtl="0">
              <a:lnSpc>
                <a:spcPct val="150000"/>
              </a:lnSpc>
              <a:spcBef>
                <a:spcPts val="0"/>
              </a:spcBef>
              <a:spcAft>
                <a:spcPts val="0"/>
              </a:spcAft>
              <a:buNone/>
            </a:pPr>
            <a:r>
              <a:rPr lang="en-GB" sz="2800" b="1" dirty="0">
                <a:solidFill>
                  <a:schemeClr val="tx1"/>
                </a:solidFill>
                <a:latin typeface="Times New Roman" panose="02020603050405020304" pitchFamily="18" charset="0"/>
                <a:ea typeface="Arial"/>
                <a:cs typeface="Times New Roman" panose="02020603050405020304" pitchFamily="18" charset="0"/>
                <a:sym typeface="Arial"/>
              </a:rPr>
              <a:t>Hardware Requirements</a:t>
            </a:r>
          </a:p>
          <a:p>
            <a:pPr>
              <a:spcBef>
                <a:spcPts val="0"/>
              </a:spcBef>
              <a:spcAft>
                <a:spcPts val="1200"/>
              </a:spcAft>
              <a:buClr>
                <a:schemeClr val="tx1"/>
              </a:buClr>
              <a:buFont typeface="+mj-lt"/>
              <a:buAutoNum type="arabicPeriod"/>
            </a:pPr>
            <a:endParaRPr lang="en-GB" sz="1800" dirty="0">
              <a:solidFill>
                <a:schemeClr val="tx1"/>
              </a:solidFill>
              <a:latin typeface="Times New Roman" panose="02020603050405020304" pitchFamily="18" charset="0"/>
              <a:ea typeface="Arial"/>
              <a:cs typeface="Times New Roman" panose="02020603050405020304" pitchFamily="18" charset="0"/>
              <a:sym typeface="Arial"/>
            </a:endParaRPr>
          </a:p>
          <a:p>
            <a:pPr marL="457200" indent="-457200">
              <a:spcBef>
                <a:spcPts val="0"/>
              </a:spcBef>
              <a:spcAft>
                <a:spcPts val="1200"/>
              </a:spcAft>
              <a:buClr>
                <a:schemeClr val="tx1"/>
              </a:buClr>
              <a:buFont typeface="+mj-lt"/>
              <a:buAutoNum type="arabicPeriod"/>
            </a:pPr>
            <a:r>
              <a:rPr lang="en-GB" sz="2400" dirty="0">
                <a:solidFill>
                  <a:schemeClr val="tx1"/>
                </a:solidFill>
                <a:latin typeface="Times New Roman" panose="02020603050405020304" pitchFamily="18" charset="0"/>
                <a:ea typeface="Arial"/>
                <a:cs typeface="Times New Roman" panose="02020603050405020304" pitchFamily="18" charset="0"/>
                <a:sym typeface="Arial"/>
              </a:rPr>
              <a:t>Arduino UNO</a:t>
            </a:r>
          </a:p>
          <a:p>
            <a:pPr marL="457200" indent="-457200">
              <a:spcBef>
                <a:spcPts val="0"/>
              </a:spcBef>
              <a:spcAft>
                <a:spcPts val="1200"/>
              </a:spcAft>
              <a:buClr>
                <a:schemeClr val="tx1"/>
              </a:buClr>
              <a:buFont typeface="+mj-lt"/>
              <a:buAutoNum type="arabicPeriod"/>
            </a:pPr>
            <a:r>
              <a:rPr lang="en-GB" sz="2400" dirty="0">
                <a:solidFill>
                  <a:schemeClr val="tx1"/>
                </a:solidFill>
                <a:latin typeface="Times New Roman" panose="02020603050405020304" pitchFamily="18" charset="0"/>
                <a:ea typeface="Arial"/>
                <a:cs typeface="Times New Roman" panose="02020603050405020304" pitchFamily="18" charset="0"/>
                <a:sym typeface="Arial"/>
              </a:rPr>
              <a:t>Node MCU</a:t>
            </a:r>
          </a:p>
          <a:p>
            <a:pPr marL="457200" indent="-457200">
              <a:spcBef>
                <a:spcPts val="0"/>
              </a:spcBef>
              <a:spcAft>
                <a:spcPts val="1200"/>
              </a:spcAft>
              <a:buClr>
                <a:schemeClr val="tx1"/>
              </a:buClr>
              <a:buFont typeface="+mj-lt"/>
              <a:buAutoNum type="arabicPeriod"/>
            </a:pPr>
            <a:r>
              <a:rPr lang="en-GB" sz="2400" dirty="0">
                <a:solidFill>
                  <a:schemeClr val="tx1"/>
                </a:solidFill>
                <a:latin typeface="Times New Roman" panose="02020603050405020304" pitchFamily="18" charset="0"/>
                <a:ea typeface="Arial"/>
                <a:cs typeface="Times New Roman" panose="02020603050405020304" pitchFamily="18" charset="0"/>
                <a:sym typeface="Arial"/>
              </a:rPr>
              <a:t>PCB </a:t>
            </a:r>
          </a:p>
          <a:p>
            <a:pPr marL="457200" indent="-457200">
              <a:spcBef>
                <a:spcPts val="0"/>
              </a:spcBef>
              <a:spcAft>
                <a:spcPts val="1200"/>
              </a:spcAft>
              <a:buClr>
                <a:schemeClr val="tx1"/>
              </a:buClr>
              <a:buFont typeface="+mj-lt"/>
              <a:buAutoNum type="arabicPeriod"/>
            </a:pPr>
            <a:r>
              <a:rPr lang="en-GB" sz="2400" dirty="0">
                <a:solidFill>
                  <a:schemeClr val="tx1"/>
                </a:solidFill>
                <a:latin typeface="Times New Roman" panose="02020603050405020304" pitchFamily="18" charset="0"/>
                <a:ea typeface="Arial"/>
                <a:cs typeface="Times New Roman" panose="02020603050405020304" pitchFamily="18" charset="0"/>
                <a:sym typeface="Arial"/>
              </a:rPr>
              <a:t>12V Adapter</a:t>
            </a:r>
          </a:p>
          <a:p>
            <a:pPr marL="457200" indent="-457200">
              <a:spcBef>
                <a:spcPts val="0"/>
              </a:spcBef>
              <a:spcAft>
                <a:spcPts val="1200"/>
              </a:spcAft>
              <a:buClr>
                <a:schemeClr val="tx1"/>
              </a:buClr>
              <a:buFont typeface="+mj-lt"/>
              <a:buAutoNum type="arabicPeriod"/>
            </a:pPr>
            <a:r>
              <a:rPr lang="en-GB" sz="2400" dirty="0">
                <a:solidFill>
                  <a:schemeClr val="tx1"/>
                </a:solidFill>
                <a:latin typeface="Times New Roman" panose="02020603050405020304" pitchFamily="18" charset="0"/>
                <a:ea typeface="Arial"/>
                <a:cs typeface="Times New Roman" panose="02020603050405020304" pitchFamily="18" charset="0"/>
                <a:sym typeface="Arial"/>
              </a:rPr>
              <a:t>Buzzer</a:t>
            </a:r>
          </a:p>
          <a:p>
            <a:pPr marL="457200" indent="-457200">
              <a:spcBef>
                <a:spcPts val="0"/>
              </a:spcBef>
              <a:spcAft>
                <a:spcPts val="1200"/>
              </a:spcAft>
              <a:buClr>
                <a:schemeClr val="tx1"/>
              </a:buClr>
              <a:buFont typeface="+mj-lt"/>
              <a:buAutoNum type="arabicPeriod"/>
            </a:pPr>
            <a:r>
              <a:rPr lang="en-GB" sz="2400" dirty="0">
                <a:solidFill>
                  <a:schemeClr val="tx1"/>
                </a:solidFill>
                <a:latin typeface="Times New Roman" panose="02020603050405020304" pitchFamily="18" charset="0"/>
                <a:ea typeface="Arial"/>
                <a:cs typeface="Times New Roman" panose="02020603050405020304" pitchFamily="18" charset="0"/>
                <a:sym typeface="Arial"/>
              </a:rPr>
              <a:t>Sensors : DHT11 Temperature sensor, Accelerometer sensor, Ultrasonic sensor</a:t>
            </a:r>
          </a:p>
          <a:p>
            <a:pPr marL="457200" indent="-457200">
              <a:spcBef>
                <a:spcPts val="0"/>
              </a:spcBef>
              <a:spcAft>
                <a:spcPts val="1200"/>
              </a:spcAft>
              <a:buClr>
                <a:schemeClr val="tx1"/>
              </a:buClr>
              <a:buFont typeface="+mj-lt"/>
              <a:buAutoNum type="arabicPeriod"/>
            </a:pPr>
            <a:r>
              <a:rPr lang="en-GB"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NEO-6M GPS module</a:t>
            </a:r>
            <a:endParaRPr lang="en-GB" sz="2400" dirty="0">
              <a:solidFill>
                <a:schemeClr val="tx1"/>
              </a:solidFill>
              <a:latin typeface="Times New Roman" panose="02020603050405020304" pitchFamily="18" charset="0"/>
              <a:ea typeface="Arial"/>
              <a:cs typeface="Times New Roman" panose="02020603050405020304" pitchFamily="18" charset="0"/>
              <a:sym typeface="Arial"/>
            </a:endParaRPr>
          </a:p>
          <a:p>
            <a:pPr marL="0" lvl="7" indent="1600200" defTabSz="457200">
              <a:lnSpc>
                <a:spcPct val="100000"/>
              </a:lnSpc>
              <a:buSzTx/>
              <a:buFontTx/>
              <a:buNone/>
              <a:defRPr sz="2400">
                <a:solidFill>
                  <a:srgbClr val="404040"/>
                </a:solidFill>
                <a:latin typeface="Times New Roman"/>
                <a:ea typeface="Times New Roman"/>
                <a:cs typeface="Times New Roman"/>
                <a:sym typeface="Times New Roman"/>
              </a:defRPr>
            </a:pPr>
            <a:endParaRPr dirty="0"/>
          </a:p>
        </p:txBody>
      </p:sp>
      <p:pic>
        <p:nvPicPr>
          <p:cNvPr id="2" name="Picture 1">
            <a:extLst>
              <a:ext uri="{FF2B5EF4-FFF2-40B4-BE49-F238E27FC236}">
                <a16:creationId xmlns:a16="http://schemas.microsoft.com/office/drawing/2014/main" id="{5E65B698-5A22-4265-0431-49C6CC832C47}"/>
              </a:ext>
            </a:extLst>
          </p:cNvPr>
          <p:cNvPicPr>
            <a:picLocks noChangeAspect="1"/>
          </p:cNvPicPr>
          <p:nvPr/>
        </p:nvPicPr>
        <p:blipFill>
          <a:blip r:embed="rId2"/>
          <a:stretch>
            <a:fillRect/>
          </a:stretch>
        </p:blipFill>
        <p:spPr>
          <a:xfrm>
            <a:off x="8558784" y="339618"/>
            <a:ext cx="3082152" cy="2470016"/>
          </a:xfrm>
          <a:prstGeom prst="rect">
            <a:avLst/>
          </a:prstGeom>
          <a:effectLst>
            <a:outerShdw blurRad="50800" dist="50800" dir="5400000" sx="30000" sy="30000" algn="ctr" rotWithShape="0">
              <a:srgbClr val="000000"/>
            </a:outerShdw>
            <a:reflection endPos="0" dist="50800" dir="5400000" sy="-100000" algn="bl" rotWithShape="0"/>
          </a:effectLst>
        </p:spPr>
      </p:pic>
      <p:pic>
        <p:nvPicPr>
          <p:cNvPr id="4" name="Picture 3">
            <a:extLst>
              <a:ext uri="{FF2B5EF4-FFF2-40B4-BE49-F238E27FC236}">
                <a16:creationId xmlns:a16="http://schemas.microsoft.com/office/drawing/2014/main" id="{AD264877-ACCD-8A34-3530-60E5DBF4DDCF}"/>
              </a:ext>
            </a:extLst>
          </p:cNvPr>
          <p:cNvPicPr>
            <a:picLocks noChangeAspect="1"/>
          </p:cNvPicPr>
          <p:nvPr/>
        </p:nvPicPr>
        <p:blipFill>
          <a:blip r:embed="rId3"/>
          <a:stretch>
            <a:fillRect/>
          </a:stretch>
        </p:blipFill>
        <p:spPr>
          <a:xfrm rot="16044543">
            <a:off x="9597847" y="4320127"/>
            <a:ext cx="2894063" cy="1746540"/>
          </a:xfrm>
          <a:prstGeom prst="rect">
            <a:avLst/>
          </a:prstGeom>
        </p:spPr>
      </p:pic>
      <p:pic>
        <p:nvPicPr>
          <p:cNvPr id="5" name="Picture 4">
            <a:extLst>
              <a:ext uri="{FF2B5EF4-FFF2-40B4-BE49-F238E27FC236}">
                <a16:creationId xmlns:a16="http://schemas.microsoft.com/office/drawing/2014/main" id="{428F6F71-9639-21D4-14BB-75124CD6F04F}"/>
              </a:ext>
            </a:extLst>
          </p:cNvPr>
          <p:cNvPicPr>
            <a:picLocks noChangeAspect="1"/>
          </p:cNvPicPr>
          <p:nvPr/>
        </p:nvPicPr>
        <p:blipFill>
          <a:blip r:embed="rId4"/>
          <a:stretch>
            <a:fillRect/>
          </a:stretch>
        </p:blipFill>
        <p:spPr>
          <a:xfrm>
            <a:off x="6285006" y="2585236"/>
            <a:ext cx="2958034" cy="19252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40000"/>
            <a:lumOff val="60000"/>
          </a:schemeClr>
        </a:solidFill>
        <a:effectLst/>
      </p:bgPr>
    </p:bg>
    <p:spTree>
      <p:nvGrpSpPr>
        <p:cNvPr id="1" name="Shape 167"/>
        <p:cNvGrpSpPr/>
        <p:nvPr/>
      </p:nvGrpSpPr>
      <p:grpSpPr>
        <a:xfrm>
          <a:off x="0" y="0"/>
          <a:ext cx="0" cy="0"/>
          <a:chOff x="0" y="0"/>
          <a:chExt cx="0" cy="0"/>
        </a:xfrm>
      </p:grpSpPr>
      <p:sp>
        <p:nvSpPr>
          <p:cNvPr id="169" name="Google Shape;169;p26"/>
          <p:cNvSpPr txBox="1"/>
          <p:nvPr/>
        </p:nvSpPr>
        <p:spPr>
          <a:xfrm>
            <a:off x="3133923" y="5784132"/>
            <a:ext cx="8859200" cy="641354"/>
          </a:xfrm>
          <a:prstGeom prst="rect">
            <a:avLst/>
          </a:prstGeom>
          <a:noFill/>
          <a:ln>
            <a:noFill/>
          </a:ln>
        </p:spPr>
        <p:txBody>
          <a:bodyPr spcFirstLastPara="1" wrap="square" lIns="121900" tIns="121900" rIns="121900" bIns="121900" anchor="t" anchorCtr="0">
            <a:spAutoFit/>
          </a:bodyPr>
          <a:lstStyle/>
          <a:p>
            <a:pPr algn="just">
              <a:lnSpc>
                <a:spcPct val="107000"/>
              </a:lnSpc>
            </a:pPr>
            <a:r>
              <a:rPr lang="en-GB" sz="2400" dirty="0">
                <a:latin typeface="Times New Roman" panose="02020603050405020304" pitchFamily="18" charset="0"/>
                <a:cs typeface="Times New Roman" panose="02020603050405020304" pitchFamily="18" charset="0"/>
              </a:rPr>
              <a:t>Fig 1: Block Diagram of Anti-Plundering system</a:t>
            </a:r>
            <a:endParaRPr sz="2400" dirty="0">
              <a:latin typeface="Times New Roman" panose="02020603050405020304" pitchFamily="18" charset="0"/>
              <a:ea typeface="Roboto"/>
              <a:cs typeface="Times New Roman" panose="02020603050405020304" pitchFamily="18" charset="0"/>
              <a:sym typeface="Roboto"/>
            </a:endParaRPr>
          </a:p>
        </p:txBody>
      </p:sp>
      <p:sp>
        <p:nvSpPr>
          <p:cNvPr id="22" name="Rectangle 21">
            <a:extLst>
              <a:ext uri="{FF2B5EF4-FFF2-40B4-BE49-F238E27FC236}">
                <a16:creationId xmlns:a16="http://schemas.microsoft.com/office/drawing/2014/main" id="{2933F5C3-814D-1C9C-1ADD-0FE923536DDE}"/>
              </a:ext>
            </a:extLst>
          </p:cNvPr>
          <p:cNvSpPr/>
          <p:nvPr/>
        </p:nvSpPr>
        <p:spPr>
          <a:xfrm>
            <a:off x="5881848" y="1447309"/>
            <a:ext cx="2812288" cy="3007360"/>
          </a:xfrm>
          <a:prstGeom prst="rect">
            <a:avLst/>
          </a:prstGeom>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667" b="1" dirty="0">
                <a:solidFill>
                  <a:srgbClr val="000000"/>
                </a:solidFill>
                <a:latin typeface="Times New Roman" panose="02020603050405020304" pitchFamily="18" charset="0"/>
                <a:cs typeface="Times New Roman" panose="02020603050405020304" pitchFamily="18" charset="0"/>
              </a:rPr>
              <a:t>ARDUINO UNO</a:t>
            </a:r>
          </a:p>
        </p:txBody>
      </p:sp>
      <p:sp>
        <p:nvSpPr>
          <p:cNvPr id="23" name="Rectangle 22">
            <a:extLst>
              <a:ext uri="{FF2B5EF4-FFF2-40B4-BE49-F238E27FC236}">
                <a16:creationId xmlns:a16="http://schemas.microsoft.com/office/drawing/2014/main" id="{62AAA82D-0762-7928-4251-EC2BE6EC6467}"/>
              </a:ext>
            </a:extLst>
          </p:cNvPr>
          <p:cNvSpPr/>
          <p:nvPr/>
        </p:nvSpPr>
        <p:spPr>
          <a:xfrm>
            <a:off x="6266848" y="347324"/>
            <a:ext cx="1983232" cy="6502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133" dirty="0">
                <a:solidFill>
                  <a:srgbClr val="000000"/>
                </a:solidFill>
                <a:latin typeface="Sinhala Sangam MN" pitchFamily="2" charset="0"/>
              </a:rPr>
              <a:t>LCD</a:t>
            </a:r>
            <a:endParaRPr lang="en-IN" sz="2400" dirty="0">
              <a:solidFill>
                <a:srgbClr val="000000"/>
              </a:solidFill>
              <a:latin typeface="Sinhala Sangam MN" pitchFamily="2" charset="0"/>
            </a:endParaRPr>
          </a:p>
        </p:txBody>
      </p:sp>
      <p:sp>
        <p:nvSpPr>
          <p:cNvPr id="24" name="Rectangle 23">
            <a:extLst>
              <a:ext uri="{FF2B5EF4-FFF2-40B4-BE49-F238E27FC236}">
                <a16:creationId xmlns:a16="http://schemas.microsoft.com/office/drawing/2014/main" id="{C6DF2D17-6A89-422F-248C-E2252FDB86C0}"/>
              </a:ext>
            </a:extLst>
          </p:cNvPr>
          <p:cNvSpPr/>
          <p:nvPr/>
        </p:nvSpPr>
        <p:spPr>
          <a:xfrm>
            <a:off x="9184800" y="1386207"/>
            <a:ext cx="2552192" cy="8453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133" dirty="0">
                <a:solidFill>
                  <a:srgbClr val="000000"/>
                </a:solidFill>
                <a:latin typeface="Times New Roman" panose="02020603050405020304" pitchFamily="18" charset="0"/>
                <a:cs typeface="Times New Roman" panose="02020603050405020304" pitchFamily="18" charset="0"/>
              </a:rPr>
              <a:t>ESP8266 </a:t>
            </a:r>
          </a:p>
          <a:p>
            <a:pPr algn="ctr"/>
            <a:r>
              <a:rPr lang="en-IN" sz="2133" dirty="0">
                <a:solidFill>
                  <a:srgbClr val="000000"/>
                </a:solidFill>
                <a:latin typeface="Times New Roman" panose="02020603050405020304" pitchFamily="18" charset="0"/>
                <a:cs typeface="Times New Roman" panose="02020603050405020304" pitchFamily="18" charset="0"/>
              </a:rPr>
              <a:t>NODE MCU</a:t>
            </a:r>
          </a:p>
        </p:txBody>
      </p:sp>
      <p:sp>
        <p:nvSpPr>
          <p:cNvPr id="25" name="Rectangle 24">
            <a:extLst>
              <a:ext uri="{FF2B5EF4-FFF2-40B4-BE49-F238E27FC236}">
                <a16:creationId xmlns:a16="http://schemas.microsoft.com/office/drawing/2014/main" id="{E57DFCFA-E8F0-B0E5-17E9-1403784F5BDD}"/>
              </a:ext>
            </a:extLst>
          </p:cNvPr>
          <p:cNvSpPr/>
          <p:nvPr/>
        </p:nvSpPr>
        <p:spPr>
          <a:xfrm>
            <a:off x="9184800" y="2694557"/>
            <a:ext cx="2552192" cy="8453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133" dirty="0">
                <a:solidFill>
                  <a:srgbClr val="000000"/>
                </a:solidFill>
                <a:latin typeface="Times New Roman" panose="02020603050405020304" pitchFamily="18" charset="0"/>
                <a:cs typeface="Times New Roman" panose="02020603050405020304" pitchFamily="18" charset="0"/>
              </a:rPr>
              <a:t>BLYNK 2.0</a:t>
            </a:r>
          </a:p>
        </p:txBody>
      </p:sp>
      <p:sp>
        <p:nvSpPr>
          <p:cNvPr id="26" name="Rectangle 25">
            <a:extLst>
              <a:ext uri="{FF2B5EF4-FFF2-40B4-BE49-F238E27FC236}">
                <a16:creationId xmlns:a16="http://schemas.microsoft.com/office/drawing/2014/main" id="{D5329951-A756-7C80-65B8-5C9230EAFB05}"/>
              </a:ext>
            </a:extLst>
          </p:cNvPr>
          <p:cNvSpPr/>
          <p:nvPr/>
        </p:nvSpPr>
        <p:spPr>
          <a:xfrm>
            <a:off x="2926240" y="4188351"/>
            <a:ext cx="2552192" cy="8453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133" dirty="0">
                <a:solidFill>
                  <a:srgbClr val="000000"/>
                </a:solidFill>
                <a:latin typeface="Times New Roman" panose="02020603050405020304" pitchFamily="18" charset="0"/>
                <a:cs typeface="Times New Roman" panose="02020603050405020304" pitchFamily="18" charset="0"/>
              </a:rPr>
              <a:t>GPS</a:t>
            </a:r>
          </a:p>
        </p:txBody>
      </p:sp>
      <p:sp>
        <p:nvSpPr>
          <p:cNvPr id="27" name="Rectangle 26">
            <a:extLst>
              <a:ext uri="{FF2B5EF4-FFF2-40B4-BE49-F238E27FC236}">
                <a16:creationId xmlns:a16="http://schemas.microsoft.com/office/drawing/2014/main" id="{7603F239-4356-CB82-B5B3-B43A34A9C4C8}"/>
              </a:ext>
            </a:extLst>
          </p:cNvPr>
          <p:cNvSpPr/>
          <p:nvPr/>
        </p:nvSpPr>
        <p:spPr>
          <a:xfrm>
            <a:off x="2926240" y="3117213"/>
            <a:ext cx="2552192" cy="8453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133" dirty="0">
                <a:solidFill>
                  <a:srgbClr val="000000"/>
                </a:solidFill>
                <a:latin typeface="Times New Roman" panose="02020603050405020304" pitchFamily="18" charset="0"/>
                <a:cs typeface="Times New Roman" panose="02020603050405020304" pitchFamily="18" charset="0"/>
              </a:rPr>
              <a:t>ACCELEROMETER SENSOR</a:t>
            </a:r>
          </a:p>
        </p:txBody>
      </p:sp>
      <p:sp>
        <p:nvSpPr>
          <p:cNvPr id="28" name="Rectangle 27">
            <a:extLst>
              <a:ext uri="{FF2B5EF4-FFF2-40B4-BE49-F238E27FC236}">
                <a16:creationId xmlns:a16="http://schemas.microsoft.com/office/drawing/2014/main" id="{04BF2680-7790-0CF7-6315-4F12052953EC}"/>
              </a:ext>
            </a:extLst>
          </p:cNvPr>
          <p:cNvSpPr/>
          <p:nvPr/>
        </p:nvSpPr>
        <p:spPr>
          <a:xfrm>
            <a:off x="2926240" y="2046076"/>
            <a:ext cx="2552192" cy="8453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133" dirty="0">
                <a:solidFill>
                  <a:srgbClr val="000000"/>
                </a:solidFill>
                <a:latin typeface="Times New Roman" panose="02020603050405020304" pitchFamily="18" charset="0"/>
                <a:cs typeface="Times New Roman" panose="02020603050405020304" pitchFamily="18" charset="0"/>
              </a:rPr>
              <a:t>TEMP SENSOR</a:t>
            </a:r>
          </a:p>
        </p:txBody>
      </p:sp>
      <p:sp>
        <p:nvSpPr>
          <p:cNvPr id="29" name="Rectangle 28">
            <a:extLst>
              <a:ext uri="{FF2B5EF4-FFF2-40B4-BE49-F238E27FC236}">
                <a16:creationId xmlns:a16="http://schemas.microsoft.com/office/drawing/2014/main" id="{0A14C444-69A4-530F-84D2-FF852369D7EE}"/>
              </a:ext>
            </a:extLst>
          </p:cNvPr>
          <p:cNvSpPr/>
          <p:nvPr/>
        </p:nvSpPr>
        <p:spPr>
          <a:xfrm>
            <a:off x="2926240" y="997564"/>
            <a:ext cx="2552192" cy="8453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133" dirty="0">
                <a:solidFill>
                  <a:srgbClr val="000000"/>
                </a:solidFill>
                <a:latin typeface="Times New Roman" panose="02020603050405020304" pitchFamily="18" charset="0"/>
                <a:cs typeface="Times New Roman" panose="02020603050405020304" pitchFamily="18" charset="0"/>
              </a:rPr>
              <a:t>ULTRASONIC SENSOR</a:t>
            </a:r>
          </a:p>
        </p:txBody>
      </p:sp>
      <p:sp>
        <p:nvSpPr>
          <p:cNvPr id="30" name="Rectangle 29">
            <a:extLst>
              <a:ext uri="{FF2B5EF4-FFF2-40B4-BE49-F238E27FC236}">
                <a16:creationId xmlns:a16="http://schemas.microsoft.com/office/drawing/2014/main" id="{CA38443B-8500-0223-5C5B-F2ED3DDD4A52}"/>
              </a:ext>
            </a:extLst>
          </p:cNvPr>
          <p:cNvSpPr/>
          <p:nvPr/>
        </p:nvSpPr>
        <p:spPr>
          <a:xfrm>
            <a:off x="6055520" y="4795397"/>
            <a:ext cx="2552192" cy="8453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133" dirty="0">
                <a:solidFill>
                  <a:srgbClr val="000000"/>
                </a:solidFill>
                <a:latin typeface="Times New Roman" panose="02020603050405020304" pitchFamily="18" charset="0"/>
                <a:cs typeface="Times New Roman" panose="02020603050405020304" pitchFamily="18" charset="0"/>
              </a:rPr>
              <a:t>POWER SUPPLY</a:t>
            </a:r>
          </a:p>
        </p:txBody>
      </p:sp>
      <p:sp>
        <p:nvSpPr>
          <p:cNvPr id="31" name="Rectangle 30">
            <a:extLst>
              <a:ext uri="{FF2B5EF4-FFF2-40B4-BE49-F238E27FC236}">
                <a16:creationId xmlns:a16="http://schemas.microsoft.com/office/drawing/2014/main" id="{59845288-F702-34FC-7171-1B27C0925808}"/>
              </a:ext>
            </a:extLst>
          </p:cNvPr>
          <p:cNvSpPr/>
          <p:nvPr/>
        </p:nvSpPr>
        <p:spPr>
          <a:xfrm>
            <a:off x="9184800" y="3989121"/>
            <a:ext cx="2552192" cy="8453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133" dirty="0">
                <a:solidFill>
                  <a:srgbClr val="000000"/>
                </a:solidFill>
                <a:latin typeface="Times New Roman" panose="02020603050405020304" pitchFamily="18" charset="0"/>
                <a:cs typeface="Times New Roman" panose="02020603050405020304" pitchFamily="18" charset="0"/>
              </a:rPr>
              <a:t>BUZZER</a:t>
            </a:r>
          </a:p>
        </p:txBody>
      </p:sp>
      <p:cxnSp>
        <p:nvCxnSpPr>
          <p:cNvPr id="33" name="Straight Arrow Connector 32">
            <a:extLst>
              <a:ext uri="{FF2B5EF4-FFF2-40B4-BE49-F238E27FC236}">
                <a16:creationId xmlns:a16="http://schemas.microsoft.com/office/drawing/2014/main" id="{DA71693C-CEB0-E18C-1198-DB419DB93358}"/>
              </a:ext>
            </a:extLst>
          </p:cNvPr>
          <p:cNvCxnSpPr>
            <a:stCxn id="23" idx="2"/>
          </p:cNvCxnSpPr>
          <p:nvPr/>
        </p:nvCxnSpPr>
        <p:spPr>
          <a:xfrm>
            <a:off x="7258464" y="997564"/>
            <a:ext cx="0" cy="422656"/>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14A7356-B3EB-5482-C119-E09BC76FF450}"/>
              </a:ext>
            </a:extLst>
          </p:cNvPr>
          <p:cNvCxnSpPr/>
          <p:nvPr/>
        </p:nvCxnSpPr>
        <p:spPr>
          <a:xfrm>
            <a:off x="10756385" y="2231519"/>
            <a:ext cx="0" cy="463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8C4F03C-EAA5-84E5-0735-D4CE54ADF52A}"/>
              </a:ext>
            </a:extLst>
          </p:cNvPr>
          <p:cNvCxnSpPr/>
          <p:nvPr/>
        </p:nvCxnSpPr>
        <p:spPr>
          <a:xfrm flipH="1">
            <a:off x="8694136" y="4188351"/>
            <a:ext cx="4906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3915405-133C-87A3-30A8-DFD388E57619}"/>
              </a:ext>
            </a:extLst>
          </p:cNvPr>
          <p:cNvCxnSpPr/>
          <p:nvPr/>
        </p:nvCxnSpPr>
        <p:spPr>
          <a:xfrm>
            <a:off x="5478432" y="1655932"/>
            <a:ext cx="403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D102CB3-148F-F604-4C42-4D6EEEDD24EF}"/>
              </a:ext>
            </a:extLst>
          </p:cNvPr>
          <p:cNvCxnSpPr/>
          <p:nvPr/>
        </p:nvCxnSpPr>
        <p:spPr>
          <a:xfrm>
            <a:off x="5478432" y="2231519"/>
            <a:ext cx="403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145E2EA-DE7D-3A9A-2ABC-DD1369B38E80}"/>
              </a:ext>
            </a:extLst>
          </p:cNvPr>
          <p:cNvCxnSpPr/>
          <p:nvPr/>
        </p:nvCxnSpPr>
        <p:spPr>
          <a:xfrm>
            <a:off x="5478432" y="3285956"/>
            <a:ext cx="403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F62C2BB-3DC5-E523-9BCA-D63420988FE2}"/>
              </a:ext>
            </a:extLst>
          </p:cNvPr>
          <p:cNvCxnSpPr/>
          <p:nvPr/>
        </p:nvCxnSpPr>
        <p:spPr>
          <a:xfrm>
            <a:off x="5478432" y="4188351"/>
            <a:ext cx="403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B13202F-5486-F800-D91F-9921A7BC4625}"/>
              </a:ext>
            </a:extLst>
          </p:cNvPr>
          <p:cNvCxnSpPr/>
          <p:nvPr/>
        </p:nvCxnSpPr>
        <p:spPr>
          <a:xfrm flipV="1">
            <a:off x="7037053" y="4454669"/>
            <a:ext cx="0" cy="340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8694136" y="2046076"/>
            <a:ext cx="4906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 y="160382"/>
            <a:ext cx="6961409" cy="666786"/>
          </a:xfrm>
          <a:prstGeom prst="rect">
            <a:avLst/>
          </a:prstGeom>
          <a:noFill/>
        </p:spPr>
        <p:txBody>
          <a:bodyPr wrap="square" rtlCol="0">
            <a:spAutoFit/>
          </a:bodyPr>
          <a:lstStyle/>
          <a:p>
            <a:r>
              <a:rPr lang="en-IN" sz="3733" b="1" dirty="0">
                <a:latin typeface="Times New Roman" panose="02020603050405020304" pitchFamily="18" charset="0"/>
                <a:cs typeface="Times New Roman" panose="02020603050405020304" pitchFamily="18" charset="0"/>
              </a:rPr>
              <a:t>SYSTEM ARCHITECTURE</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1993276" y="-108020"/>
            <a:ext cx="8360909" cy="563512"/>
          </a:xfrm>
          <a:prstGeom prst="rect">
            <a:avLst/>
          </a:prstGeom>
        </p:spPr>
        <p:txBody>
          <a:bodyPr spcFirstLastPara="1" vert="horz" wrap="square" lIns="121900" tIns="121900" rIns="121900" bIns="121900" rtlCol="0" anchor="t" anchorCtr="0">
            <a:noAutofit/>
          </a:bodyPr>
          <a:lstStyle/>
          <a:p>
            <a:pPr algn="ctr">
              <a:lnSpc>
                <a:spcPct val="150000"/>
              </a:lnSpc>
              <a:spcBef>
                <a:spcPts val="1333"/>
              </a:spcBef>
              <a:buSzPts val="990"/>
            </a:pPr>
            <a:r>
              <a:rPr lang="en-GB" sz="3733" b="1" dirty="0">
                <a:solidFill>
                  <a:schemeClr val="tx1"/>
                </a:solidFill>
                <a:latin typeface="Times New Roman" panose="02020603050405020304" pitchFamily="18" charset="0"/>
                <a:ea typeface="Arial"/>
                <a:cs typeface="Times New Roman" panose="02020603050405020304" pitchFamily="18" charset="0"/>
                <a:sym typeface="Arial"/>
              </a:rPr>
              <a:t>SYSTEM ARCHITECTURE</a:t>
            </a:r>
            <a:endParaRPr sz="3733" b="1" dirty="0">
              <a:solidFill>
                <a:schemeClr val="tx1"/>
              </a:solidFill>
              <a:latin typeface="Times New Roman" panose="02020603050405020304" pitchFamily="18" charset="0"/>
              <a:ea typeface="Arial"/>
              <a:cs typeface="Times New Roman" panose="02020603050405020304" pitchFamily="18" charset="0"/>
              <a:sym typeface="Arial"/>
            </a:endParaRPr>
          </a:p>
          <a:p>
            <a:pPr algn="ctr">
              <a:buSzPts val="990"/>
            </a:pPr>
            <a:endParaRPr sz="4133" dirty="0"/>
          </a:p>
        </p:txBody>
      </p:sp>
      <p:sp>
        <p:nvSpPr>
          <p:cNvPr id="163" name="Google Shape;163;p25"/>
          <p:cNvSpPr txBox="1">
            <a:spLocks noGrp="1"/>
          </p:cNvSpPr>
          <p:nvPr>
            <p:ph type="body" idx="1"/>
          </p:nvPr>
        </p:nvSpPr>
        <p:spPr>
          <a:xfrm>
            <a:off x="415600" y="1357067"/>
            <a:ext cx="11360800" cy="4452000"/>
          </a:xfrm>
          <a:prstGeom prst="rect">
            <a:avLst/>
          </a:prstGeom>
        </p:spPr>
        <p:txBody>
          <a:bodyPr spcFirstLastPara="1" vert="horz" wrap="square" lIns="121900" tIns="121900" rIns="121900" bIns="121900" rtlCol="0" anchor="t" anchorCtr="0">
            <a:normAutofit/>
          </a:bodyPr>
          <a:lstStyle/>
          <a:p>
            <a:pPr algn="just">
              <a:buClr>
                <a:schemeClr val="tx1"/>
              </a:buClr>
              <a:buFont typeface="+mj-lt"/>
              <a:buAutoNum type="arabicPeriod"/>
            </a:pPr>
            <a:r>
              <a:rPr lang="en-US" sz="2400" b="1" dirty="0">
                <a:solidFill>
                  <a:schemeClr val="tx1"/>
                </a:solidFill>
                <a:latin typeface="Times New Roman" panose="02020603050405020304" pitchFamily="18" charset="0"/>
                <a:cs typeface="Times New Roman" panose="02020603050405020304" pitchFamily="18" charset="0"/>
              </a:rPr>
              <a:t>Sensors</a:t>
            </a:r>
            <a:r>
              <a:rPr lang="en-US" sz="2400" dirty="0">
                <a:solidFill>
                  <a:schemeClr val="tx1"/>
                </a:solidFill>
                <a:latin typeface="Times New Roman" panose="02020603050405020304" pitchFamily="18" charset="0"/>
                <a:cs typeface="Times New Roman" panose="02020603050405020304" pitchFamily="18" charset="0"/>
              </a:rPr>
              <a:t>: Various types of sensors such as motion sensors, temperature sensors, etc., are deployed strategically in the area prone to plundering. These sensors will detect any unusual activities or movements.</a:t>
            </a:r>
          </a:p>
          <a:p>
            <a:pPr algn="just">
              <a:buClr>
                <a:schemeClr val="tx1"/>
              </a:buClr>
              <a:buFont typeface="+mj-lt"/>
              <a:buAutoNum type="arabicPeriod"/>
            </a:pPr>
            <a:r>
              <a:rPr lang="en-US" sz="2400" b="1" dirty="0">
                <a:solidFill>
                  <a:schemeClr val="tx1"/>
                </a:solidFill>
                <a:latin typeface="Times New Roman" panose="02020603050405020304" pitchFamily="18" charset="0"/>
                <a:cs typeface="Times New Roman" panose="02020603050405020304" pitchFamily="18" charset="0"/>
              </a:rPr>
              <a:t>IoT Devices</a:t>
            </a:r>
            <a:r>
              <a:rPr lang="en-US" sz="2400" dirty="0">
                <a:solidFill>
                  <a:schemeClr val="tx1"/>
                </a:solidFill>
                <a:latin typeface="Times New Roman" panose="02020603050405020304" pitchFamily="18" charset="0"/>
                <a:cs typeface="Times New Roman" panose="02020603050405020304" pitchFamily="18" charset="0"/>
              </a:rPr>
              <a:t>: The sensors are connected to IoT devices. These devices will collect data from the sensors, give alerts and transmit it to the Blynk app. </a:t>
            </a:r>
          </a:p>
          <a:p>
            <a:pPr algn="just">
              <a:buClr>
                <a:schemeClr val="tx1"/>
              </a:buClr>
              <a:buFont typeface="+mj-lt"/>
              <a:buAutoNum type="arabicPeriod"/>
            </a:pPr>
            <a:r>
              <a:rPr lang="en-US" sz="2400" b="1" dirty="0">
                <a:solidFill>
                  <a:schemeClr val="tx1"/>
                </a:solidFill>
                <a:latin typeface="Times New Roman" panose="02020603050405020304" pitchFamily="18" charset="0"/>
                <a:cs typeface="Times New Roman" panose="02020603050405020304" pitchFamily="18" charset="0"/>
              </a:rPr>
              <a:t>Connectivity</a:t>
            </a:r>
            <a:r>
              <a:rPr lang="en-US" sz="2400" dirty="0">
                <a:solidFill>
                  <a:schemeClr val="tx1"/>
                </a:solidFill>
                <a:latin typeface="Times New Roman" panose="02020603050405020304" pitchFamily="18" charset="0"/>
                <a:cs typeface="Times New Roman" panose="02020603050405020304" pitchFamily="18" charset="0"/>
              </a:rPr>
              <a:t>: Suitable connectivity options such as Wi-Fi, cellular are used to connect the IoT devices to the Blynk application.</a:t>
            </a:r>
          </a:p>
          <a:p>
            <a:pPr algn="just">
              <a:buClr>
                <a:schemeClr val="tx1"/>
              </a:buClr>
              <a:buFont typeface="+mj-lt"/>
              <a:buAutoNum type="arabicPeriod"/>
            </a:pPr>
            <a:r>
              <a:rPr lang="en-US" sz="2400" b="1" dirty="0">
                <a:solidFill>
                  <a:schemeClr val="tx1"/>
                </a:solidFill>
                <a:latin typeface="Times New Roman" panose="02020603050405020304" pitchFamily="18" charset="0"/>
                <a:cs typeface="Times New Roman" panose="02020603050405020304" pitchFamily="18" charset="0"/>
              </a:rPr>
              <a:t>Alerts and Notifications</a:t>
            </a:r>
            <a:r>
              <a:rPr lang="en-US" sz="2400" dirty="0">
                <a:solidFill>
                  <a:schemeClr val="tx1"/>
                </a:solidFill>
                <a:latin typeface="Times New Roman" panose="02020603050405020304" pitchFamily="18" charset="0"/>
                <a:cs typeface="Times New Roman" panose="02020603050405020304" pitchFamily="18" charset="0"/>
              </a:rPr>
              <a:t>: The system is configured to generate alerts and notifications whenever suspicious activities are detected. These alerts are be sent to security personnel via email through a dedicated application.</a:t>
            </a:r>
            <a:endParaRPr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BAC9BE7-196A-2A12-B6E3-DAE6747F820D}"/>
              </a:ext>
            </a:extLst>
          </p:cNvPr>
          <p:cNvPicPr>
            <a:picLocks noChangeAspect="1"/>
          </p:cNvPicPr>
          <p:nvPr/>
        </p:nvPicPr>
        <p:blipFill>
          <a:blip r:embed="rId2"/>
          <a:stretch>
            <a:fillRect/>
          </a:stretch>
        </p:blipFill>
        <p:spPr>
          <a:xfrm>
            <a:off x="1820221" y="3150175"/>
            <a:ext cx="1788568" cy="2945824"/>
          </a:xfrm>
          <a:prstGeom prst="rect">
            <a:avLst/>
          </a:prstGeom>
        </p:spPr>
      </p:pic>
      <p:cxnSp>
        <p:nvCxnSpPr>
          <p:cNvPr id="20" name="Straight Arrow Connector 19">
            <a:extLst>
              <a:ext uri="{FF2B5EF4-FFF2-40B4-BE49-F238E27FC236}">
                <a16:creationId xmlns:a16="http://schemas.microsoft.com/office/drawing/2014/main" id="{7983EFCB-992E-2864-1C83-506FF1031D08}"/>
              </a:ext>
            </a:extLst>
          </p:cNvPr>
          <p:cNvCxnSpPr>
            <a:cxnSpLocks/>
          </p:cNvCxnSpPr>
          <p:nvPr/>
        </p:nvCxnSpPr>
        <p:spPr>
          <a:xfrm>
            <a:off x="3108511" y="1665562"/>
            <a:ext cx="100797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2" name="Straight Arrow Connector 21">
            <a:extLst>
              <a:ext uri="{FF2B5EF4-FFF2-40B4-BE49-F238E27FC236}">
                <a16:creationId xmlns:a16="http://schemas.microsoft.com/office/drawing/2014/main" id="{8E72F951-1542-24D0-086B-9387CE427B51}"/>
              </a:ext>
            </a:extLst>
          </p:cNvPr>
          <p:cNvCxnSpPr/>
          <p:nvPr/>
        </p:nvCxnSpPr>
        <p:spPr>
          <a:xfrm>
            <a:off x="6664493" y="1637453"/>
            <a:ext cx="719383"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6" name="Straight Arrow Connector 25">
            <a:extLst>
              <a:ext uri="{FF2B5EF4-FFF2-40B4-BE49-F238E27FC236}">
                <a16:creationId xmlns:a16="http://schemas.microsoft.com/office/drawing/2014/main" id="{2FDEB2DE-BBB2-49F1-E443-1B392C83E395}"/>
              </a:ext>
            </a:extLst>
          </p:cNvPr>
          <p:cNvCxnSpPr>
            <a:cxnSpLocks/>
          </p:cNvCxnSpPr>
          <p:nvPr/>
        </p:nvCxnSpPr>
        <p:spPr>
          <a:xfrm>
            <a:off x="5632231" y="2686622"/>
            <a:ext cx="112840" cy="82133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8" name="Straight Arrow Connector 27">
            <a:extLst>
              <a:ext uri="{FF2B5EF4-FFF2-40B4-BE49-F238E27FC236}">
                <a16:creationId xmlns:a16="http://schemas.microsoft.com/office/drawing/2014/main" id="{F140AFF7-7E94-6AA4-941A-264B29B640A2}"/>
              </a:ext>
            </a:extLst>
          </p:cNvPr>
          <p:cNvCxnSpPr/>
          <p:nvPr/>
        </p:nvCxnSpPr>
        <p:spPr>
          <a:xfrm flipH="1" flipV="1">
            <a:off x="9582912" y="2307054"/>
            <a:ext cx="585216" cy="51840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Straight Arrow Connector 33">
            <a:extLst>
              <a:ext uri="{FF2B5EF4-FFF2-40B4-BE49-F238E27FC236}">
                <a16:creationId xmlns:a16="http://schemas.microsoft.com/office/drawing/2014/main" id="{57DCC9E0-FC4D-5FC9-8582-C1CAD85BC041}"/>
              </a:ext>
            </a:extLst>
          </p:cNvPr>
          <p:cNvCxnSpPr>
            <a:cxnSpLocks/>
          </p:cNvCxnSpPr>
          <p:nvPr/>
        </p:nvCxnSpPr>
        <p:spPr>
          <a:xfrm flipH="1">
            <a:off x="3359956" y="5530139"/>
            <a:ext cx="520902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9" name="TextBox 38">
            <a:extLst>
              <a:ext uri="{FF2B5EF4-FFF2-40B4-BE49-F238E27FC236}">
                <a16:creationId xmlns:a16="http://schemas.microsoft.com/office/drawing/2014/main" id="{0E724498-F406-E34D-106D-2D812E79C3B4}"/>
              </a:ext>
            </a:extLst>
          </p:cNvPr>
          <p:cNvSpPr txBox="1"/>
          <p:nvPr/>
        </p:nvSpPr>
        <p:spPr>
          <a:xfrm>
            <a:off x="1155325" y="2170367"/>
            <a:ext cx="2667755" cy="830997"/>
          </a:xfrm>
          <a:prstGeom prst="rect">
            <a:avLst/>
          </a:prstGeom>
          <a:noFill/>
        </p:spPr>
        <p:txBody>
          <a:bodyPr wrap="square" rtlCol="0">
            <a:spAutoFit/>
          </a:bodyPr>
          <a:lstStyle/>
          <a:p>
            <a:r>
              <a:rPr lang="en-US" sz="2400" dirty="0"/>
              <a:t>Input devices(sensors)</a:t>
            </a:r>
          </a:p>
        </p:txBody>
      </p:sp>
      <p:sp>
        <p:nvSpPr>
          <p:cNvPr id="40" name="TextBox 39">
            <a:extLst>
              <a:ext uri="{FF2B5EF4-FFF2-40B4-BE49-F238E27FC236}">
                <a16:creationId xmlns:a16="http://schemas.microsoft.com/office/drawing/2014/main" id="{A61206C6-5AE9-4253-34D0-2952E7B3DD7E}"/>
              </a:ext>
            </a:extLst>
          </p:cNvPr>
          <p:cNvSpPr txBox="1"/>
          <p:nvPr/>
        </p:nvSpPr>
        <p:spPr>
          <a:xfrm>
            <a:off x="3888856" y="382601"/>
            <a:ext cx="3346019" cy="461665"/>
          </a:xfrm>
          <a:prstGeom prst="rect">
            <a:avLst/>
          </a:prstGeom>
          <a:noFill/>
        </p:spPr>
        <p:txBody>
          <a:bodyPr wrap="square" rtlCol="0">
            <a:spAutoFit/>
          </a:bodyPr>
          <a:lstStyle/>
          <a:p>
            <a:pPr algn="ctr"/>
            <a:r>
              <a:rPr lang="en-IN" sz="2400" dirty="0"/>
              <a:t>Threshold computation</a:t>
            </a:r>
          </a:p>
        </p:txBody>
      </p:sp>
      <p:pic>
        <p:nvPicPr>
          <p:cNvPr id="43" name="Picture 42">
            <a:extLst>
              <a:ext uri="{FF2B5EF4-FFF2-40B4-BE49-F238E27FC236}">
                <a16:creationId xmlns:a16="http://schemas.microsoft.com/office/drawing/2014/main" id="{1A2F1E94-1B3B-559F-7068-ABB117803A3D}"/>
              </a:ext>
            </a:extLst>
          </p:cNvPr>
          <p:cNvPicPr>
            <a:picLocks noChangeAspect="1"/>
          </p:cNvPicPr>
          <p:nvPr/>
        </p:nvPicPr>
        <p:blipFill>
          <a:blip r:embed="rId3"/>
          <a:stretch>
            <a:fillRect/>
          </a:stretch>
        </p:blipFill>
        <p:spPr>
          <a:xfrm>
            <a:off x="5011661" y="3511925"/>
            <a:ext cx="1084340" cy="1004843"/>
          </a:xfrm>
          <a:prstGeom prst="rect">
            <a:avLst/>
          </a:prstGeom>
        </p:spPr>
      </p:pic>
      <p:pic>
        <p:nvPicPr>
          <p:cNvPr id="45" name="Picture 44">
            <a:extLst>
              <a:ext uri="{FF2B5EF4-FFF2-40B4-BE49-F238E27FC236}">
                <a16:creationId xmlns:a16="http://schemas.microsoft.com/office/drawing/2014/main" id="{4F684765-919D-9214-1859-4B81BE7D7017}"/>
              </a:ext>
            </a:extLst>
          </p:cNvPr>
          <p:cNvPicPr>
            <a:picLocks noChangeAspect="1"/>
          </p:cNvPicPr>
          <p:nvPr/>
        </p:nvPicPr>
        <p:blipFill>
          <a:blip r:embed="rId4"/>
          <a:stretch>
            <a:fillRect/>
          </a:stretch>
        </p:blipFill>
        <p:spPr>
          <a:xfrm>
            <a:off x="10217174" y="2825460"/>
            <a:ext cx="1358876" cy="820069"/>
          </a:xfrm>
          <a:prstGeom prst="rect">
            <a:avLst/>
          </a:prstGeom>
        </p:spPr>
      </p:pic>
      <p:pic>
        <p:nvPicPr>
          <p:cNvPr id="46" name="Picture 45">
            <a:extLst>
              <a:ext uri="{FF2B5EF4-FFF2-40B4-BE49-F238E27FC236}">
                <a16:creationId xmlns:a16="http://schemas.microsoft.com/office/drawing/2014/main" id="{B20637D6-1BB5-9700-1269-8DF7AC182E1E}"/>
              </a:ext>
            </a:extLst>
          </p:cNvPr>
          <p:cNvPicPr>
            <a:picLocks noChangeAspect="1"/>
          </p:cNvPicPr>
          <p:nvPr/>
        </p:nvPicPr>
        <p:blipFill>
          <a:blip r:embed="rId5"/>
          <a:stretch>
            <a:fillRect/>
          </a:stretch>
        </p:blipFill>
        <p:spPr>
          <a:xfrm>
            <a:off x="7469519" y="813262"/>
            <a:ext cx="2265227" cy="1754169"/>
          </a:xfrm>
          <a:prstGeom prst="rect">
            <a:avLst/>
          </a:prstGeom>
        </p:spPr>
      </p:pic>
      <p:pic>
        <p:nvPicPr>
          <p:cNvPr id="47" name="Picture 46">
            <a:extLst>
              <a:ext uri="{FF2B5EF4-FFF2-40B4-BE49-F238E27FC236}">
                <a16:creationId xmlns:a16="http://schemas.microsoft.com/office/drawing/2014/main" id="{310F0A01-9DC3-4B4D-7CE2-9515584A650C}"/>
              </a:ext>
            </a:extLst>
          </p:cNvPr>
          <p:cNvPicPr>
            <a:picLocks noChangeAspect="1"/>
          </p:cNvPicPr>
          <p:nvPr/>
        </p:nvPicPr>
        <p:blipFill>
          <a:blip r:embed="rId6"/>
          <a:stretch>
            <a:fillRect/>
          </a:stretch>
        </p:blipFill>
        <p:spPr>
          <a:xfrm rot="2126976">
            <a:off x="3914785" y="480881"/>
            <a:ext cx="3021227" cy="2468960"/>
          </a:xfrm>
          <a:prstGeom prst="rect">
            <a:avLst/>
          </a:prstGeom>
        </p:spPr>
      </p:pic>
      <p:pic>
        <p:nvPicPr>
          <p:cNvPr id="48" name="Picture 47">
            <a:extLst>
              <a:ext uri="{FF2B5EF4-FFF2-40B4-BE49-F238E27FC236}">
                <a16:creationId xmlns:a16="http://schemas.microsoft.com/office/drawing/2014/main" id="{44991B9B-79F0-70EB-F1F7-0F279E383D1B}"/>
              </a:ext>
            </a:extLst>
          </p:cNvPr>
          <p:cNvPicPr>
            <a:picLocks noChangeAspect="1"/>
          </p:cNvPicPr>
          <p:nvPr/>
        </p:nvPicPr>
        <p:blipFill>
          <a:blip r:embed="rId7"/>
          <a:stretch>
            <a:fillRect/>
          </a:stretch>
        </p:blipFill>
        <p:spPr>
          <a:xfrm>
            <a:off x="1219829" y="1224359"/>
            <a:ext cx="1269375" cy="826188"/>
          </a:xfrm>
          <a:prstGeom prst="rect">
            <a:avLst/>
          </a:prstGeom>
        </p:spPr>
      </p:pic>
      <p:pic>
        <p:nvPicPr>
          <p:cNvPr id="49" name="Picture 48">
            <a:extLst>
              <a:ext uri="{FF2B5EF4-FFF2-40B4-BE49-F238E27FC236}">
                <a16:creationId xmlns:a16="http://schemas.microsoft.com/office/drawing/2014/main" id="{7C7C2EFC-B540-26CE-1CFD-8A23D67FA224}"/>
              </a:ext>
            </a:extLst>
          </p:cNvPr>
          <p:cNvPicPr>
            <a:picLocks noChangeAspect="1"/>
          </p:cNvPicPr>
          <p:nvPr/>
        </p:nvPicPr>
        <p:blipFill>
          <a:blip r:embed="rId8"/>
          <a:stretch>
            <a:fillRect/>
          </a:stretch>
        </p:blipFill>
        <p:spPr>
          <a:xfrm rot="3001466">
            <a:off x="2208808" y="910824"/>
            <a:ext cx="949257" cy="666849"/>
          </a:xfrm>
          <a:prstGeom prst="rect">
            <a:avLst/>
          </a:prstGeom>
        </p:spPr>
      </p:pic>
      <p:pic>
        <p:nvPicPr>
          <p:cNvPr id="50" name="Picture 49">
            <a:extLst>
              <a:ext uri="{FF2B5EF4-FFF2-40B4-BE49-F238E27FC236}">
                <a16:creationId xmlns:a16="http://schemas.microsoft.com/office/drawing/2014/main" id="{F06B6367-66D9-0445-774C-512AE0119074}"/>
              </a:ext>
            </a:extLst>
          </p:cNvPr>
          <p:cNvPicPr>
            <a:picLocks noChangeAspect="1"/>
          </p:cNvPicPr>
          <p:nvPr/>
        </p:nvPicPr>
        <p:blipFill>
          <a:blip r:embed="rId9"/>
          <a:stretch>
            <a:fillRect/>
          </a:stretch>
        </p:blipFill>
        <p:spPr>
          <a:xfrm>
            <a:off x="2138115" y="1670946"/>
            <a:ext cx="783272" cy="627709"/>
          </a:xfrm>
          <a:prstGeom prst="rect">
            <a:avLst/>
          </a:prstGeom>
        </p:spPr>
      </p:pic>
      <p:sp>
        <p:nvSpPr>
          <p:cNvPr id="52" name="TextBox 51">
            <a:extLst>
              <a:ext uri="{FF2B5EF4-FFF2-40B4-BE49-F238E27FC236}">
                <a16:creationId xmlns:a16="http://schemas.microsoft.com/office/drawing/2014/main" id="{5A1154E4-F791-FEF5-7109-B0CF2581EE1D}"/>
              </a:ext>
            </a:extLst>
          </p:cNvPr>
          <p:cNvSpPr txBox="1"/>
          <p:nvPr/>
        </p:nvSpPr>
        <p:spPr>
          <a:xfrm>
            <a:off x="9747629" y="3645530"/>
            <a:ext cx="2479508" cy="830997"/>
          </a:xfrm>
          <a:prstGeom prst="rect">
            <a:avLst/>
          </a:prstGeom>
          <a:noFill/>
        </p:spPr>
        <p:txBody>
          <a:bodyPr wrap="square">
            <a:spAutoFit/>
          </a:bodyPr>
          <a:lstStyle/>
          <a:p>
            <a:pPr algn="ctr"/>
            <a:r>
              <a:rPr lang="en-IN" sz="2400" dirty="0"/>
              <a:t>Reads</a:t>
            </a:r>
            <a:r>
              <a:rPr lang="en-IN" sz="2400" dirty="0">
                <a:solidFill>
                  <a:srgbClr val="000000"/>
                </a:solidFill>
              </a:rPr>
              <a:t> </a:t>
            </a:r>
            <a:r>
              <a:rPr lang="en-IN" sz="2400" dirty="0"/>
              <a:t>GPS values</a:t>
            </a:r>
          </a:p>
        </p:txBody>
      </p:sp>
      <p:sp>
        <p:nvSpPr>
          <p:cNvPr id="53" name="TextBox 52">
            <a:extLst>
              <a:ext uri="{FF2B5EF4-FFF2-40B4-BE49-F238E27FC236}">
                <a16:creationId xmlns:a16="http://schemas.microsoft.com/office/drawing/2014/main" id="{EBD4FB0F-00F2-58AE-339C-E3C98131697E}"/>
              </a:ext>
            </a:extLst>
          </p:cNvPr>
          <p:cNvSpPr txBox="1"/>
          <p:nvPr/>
        </p:nvSpPr>
        <p:spPr>
          <a:xfrm>
            <a:off x="5617268" y="3210342"/>
            <a:ext cx="1659328" cy="830997"/>
          </a:xfrm>
          <a:prstGeom prst="rect">
            <a:avLst/>
          </a:prstGeom>
          <a:noFill/>
        </p:spPr>
        <p:txBody>
          <a:bodyPr wrap="square" rtlCol="0">
            <a:spAutoFit/>
          </a:bodyPr>
          <a:lstStyle/>
          <a:p>
            <a:pPr algn="r"/>
            <a:r>
              <a:rPr lang="en-US" sz="2400" dirty="0"/>
              <a:t>LCD and   Buzzer</a:t>
            </a:r>
          </a:p>
        </p:txBody>
      </p:sp>
      <p:sp>
        <p:nvSpPr>
          <p:cNvPr id="54" name="TextBox 53">
            <a:extLst>
              <a:ext uri="{FF2B5EF4-FFF2-40B4-BE49-F238E27FC236}">
                <a16:creationId xmlns:a16="http://schemas.microsoft.com/office/drawing/2014/main" id="{F86D97BF-EF83-5DB0-A92C-190ED2BD2BD7}"/>
              </a:ext>
            </a:extLst>
          </p:cNvPr>
          <p:cNvSpPr txBox="1"/>
          <p:nvPr/>
        </p:nvSpPr>
        <p:spPr>
          <a:xfrm>
            <a:off x="1219829" y="5921203"/>
            <a:ext cx="3687353" cy="830997"/>
          </a:xfrm>
          <a:prstGeom prst="rect">
            <a:avLst/>
          </a:prstGeom>
          <a:noFill/>
        </p:spPr>
        <p:txBody>
          <a:bodyPr wrap="square" rtlCol="0">
            <a:spAutoFit/>
          </a:bodyPr>
          <a:lstStyle/>
          <a:p>
            <a:r>
              <a:rPr lang="en-US" sz="2400" dirty="0"/>
              <a:t>Output device(</a:t>
            </a:r>
            <a:r>
              <a:rPr lang="en-US" sz="2400" dirty="0" err="1"/>
              <a:t>blynk</a:t>
            </a:r>
            <a:r>
              <a:rPr lang="en-US" sz="2400" dirty="0"/>
              <a:t> application)</a:t>
            </a:r>
          </a:p>
        </p:txBody>
      </p:sp>
      <p:sp>
        <p:nvSpPr>
          <p:cNvPr id="55" name="TextBox 54">
            <a:extLst>
              <a:ext uri="{FF2B5EF4-FFF2-40B4-BE49-F238E27FC236}">
                <a16:creationId xmlns:a16="http://schemas.microsoft.com/office/drawing/2014/main" id="{856316CD-0D82-68BB-2A46-2E277E6FC3D3}"/>
              </a:ext>
            </a:extLst>
          </p:cNvPr>
          <p:cNvSpPr txBox="1"/>
          <p:nvPr/>
        </p:nvSpPr>
        <p:spPr>
          <a:xfrm rot="2248520">
            <a:off x="8259411" y="994611"/>
            <a:ext cx="1765395" cy="748988"/>
          </a:xfrm>
          <a:prstGeom prst="rect">
            <a:avLst/>
          </a:prstGeom>
          <a:noFill/>
        </p:spPr>
        <p:txBody>
          <a:bodyPr wrap="square" rtlCol="0">
            <a:spAutoFit/>
          </a:bodyPr>
          <a:lstStyle/>
          <a:p>
            <a:r>
              <a:rPr lang="en-US" sz="1867" dirty="0">
                <a:latin typeface="Times New Roman" panose="02020603050405020304" pitchFamily="18" charset="0"/>
                <a:ea typeface="Arial"/>
                <a:cs typeface="Times New Roman" panose="02020603050405020304" pitchFamily="18" charset="0"/>
                <a:sym typeface="Arial"/>
              </a:rPr>
              <a:t>MEDIUM</a:t>
            </a:r>
            <a:endParaRPr lang="en-IN" sz="1867" dirty="0">
              <a:latin typeface="Times New Roman" panose="02020603050405020304" pitchFamily="18" charset="0"/>
              <a:ea typeface="Arial"/>
              <a:cs typeface="Times New Roman" panose="02020603050405020304" pitchFamily="18" charset="0"/>
              <a:sym typeface="Arial"/>
            </a:endParaRPr>
          </a:p>
          <a:p>
            <a:r>
              <a:rPr lang="en-US" sz="2400" dirty="0"/>
              <a:t> </a:t>
            </a:r>
          </a:p>
        </p:txBody>
      </p:sp>
      <p:pic>
        <p:nvPicPr>
          <p:cNvPr id="56" name="Picture 55">
            <a:extLst>
              <a:ext uri="{FF2B5EF4-FFF2-40B4-BE49-F238E27FC236}">
                <a16:creationId xmlns:a16="http://schemas.microsoft.com/office/drawing/2014/main" id="{C2C53191-0B26-B152-5E06-E2E85E5FEEF3}"/>
              </a:ext>
            </a:extLst>
          </p:cNvPr>
          <p:cNvPicPr>
            <a:picLocks noChangeAspect="1"/>
          </p:cNvPicPr>
          <p:nvPr/>
        </p:nvPicPr>
        <p:blipFill>
          <a:blip r:embed="rId10"/>
          <a:stretch>
            <a:fillRect/>
          </a:stretch>
        </p:blipFill>
        <p:spPr>
          <a:xfrm>
            <a:off x="6135791" y="3988199"/>
            <a:ext cx="1139528" cy="457232"/>
          </a:xfrm>
          <a:prstGeom prst="rect">
            <a:avLst/>
          </a:prstGeom>
        </p:spPr>
      </p:pic>
      <p:sp>
        <p:nvSpPr>
          <p:cNvPr id="57" name="TextBox 56">
            <a:extLst>
              <a:ext uri="{FF2B5EF4-FFF2-40B4-BE49-F238E27FC236}">
                <a16:creationId xmlns:a16="http://schemas.microsoft.com/office/drawing/2014/main" id="{78C90EAF-68D5-0CE1-44FB-064E6426306B}"/>
              </a:ext>
            </a:extLst>
          </p:cNvPr>
          <p:cNvSpPr txBox="1"/>
          <p:nvPr/>
        </p:nvSpPr>
        <p:spPr>
          <a:xfrm rot="5400000">
            <a:off x="8080600" y="3336683"/>
            <a:ext cx="976771" cy="461665"/>
          </a:xfrm>
          <a:prstGeom prst="rect">
            <a:avLst/>
          </a:prstGeom>
          <a:noFill/>
        </p:spPr>
        <p:txBody>
          <a:bodyPr wrap="square" rtlCol="0">
            <a:spAutoFit/>
          </a:bodyPr>
          <a:lstStyle/>
          <a:p>
            <a:r>
              <a:rPr lang="en-US" sz="2400" dirty="0"/>
              <a:t>Data</a:t>
            </a:r>
          </a:p>
        </p:txBody>
      </p:sp>
      <p:sp>
        <p:nvSpPr>
          <p:cNvPr id="58" name="TextBox 57">
            <a:extLst>
              <a:ext uri="{FF2B5EF4-FFF2-40B4-BE49-F238E27FC236}">
                <a16:creationId xmlns:a16="http://schemas.microsoft.com/office/drawing/2014/main" id="{12FFEA67-4638-AC0C-0128-972E904850BB}"/>
              </a:ext>
            </a:extLst>
          </p:cNvPr>
          <p:cNvSpPr txBox="1"/>
          <p:nvPr/>
        </p:nvSpPr>
        <p:spPr>
          <a:xfrm>
            <a:off x="7026640" y="5505426"/>
            <a:ext cx="1788567" cy="461665"/>
          </a:xfrm>
          <a:prstGeom prst="rect">
            <a:avLst/>
          </a:prstGeom>
          <a:noFill/>
        </p:spPr>
        <p:txBody>
          <a:bodyPr wrap="square" rtlCol="0">
            <a:spAutoFit/>
          </a:bodyPr>
          <a:lstStyle/>
          <a:p>
            <a:r>
              <a:rPr lang="en-US" sz="2400" dirty="0"/>
              <a:t> Transfer</a:t>
            </a:r>
          </a:p>
        </p:txBody>
      </p:sp>
      <p:pic>
        <p:nvPicPr>
          <p:cNvPr id="59" name="Picture 58">
            <a:extLst>
              <a:ext uri="{FF2B5EF4-FFF2-40B4-BE49-F238E27FC236}">
                <a16:creationId xmlns:a16="http://schemas.microsoft.com/office/drawing/2014/main" id="{16DCBBBE-F879-9CC8-5180-9600CB760E12}"/>
              </a:ext>
            </a:extLst>
          </p:cNvPr>
          <p:cNvPicPr>
            <a:picLocks noChangeAspect="1"/>
          </p:cNvPicPr>
          <p:nvPr/>
        </p:nvPicPr>
        <p:blipFill>
          <a:blip r:embed="rId11"/>
          <a:stretch>
            <a:fillRect/>
          </a:stretch>
        </p:blipFill>
        <p:spPr>
          <a:xfrm>
            <a:off x="9847447" y="555231"/>
            <a:ext cx="733648" cy="410371"/>
          </a:xfrm>
          <a:prstGeom prst="rect">
            <a:avLst/>
          </a:prstGeom>
        </p:spPr>
      </p:pic>
      <p:pic>
        <p:nvPicPr>
          <p:cNvPr id="60" name="Picture 59">
            <a:extLst>
              <a:ext uri="{FF2B5EF4-FFF2-40B4-BE49-F238E27FC236}">
                <a16:creationId xmlns:a16="http://schemas.microsoft.com/office/drawing/2014/main" id="{88B0969E-1BBF-B665-B46F-F7DF1EFBACCC}"/>
              </a:ext>
            </a:extLst>
          </p:cNvPr>
          <p:cNvPicPr>
            <a:picLocks noChangeAspect="1"/>
          </p:cNvPicPr>
          <p:nvPr/>
        </p:nvPicPr>
        <p:blipFill>
          <a:blip r:embed="rId11"/>
          <a:stretch>
            <a:fillRect/>
          </a:stretch>
        </p:blipFill>
        <p:spPr>
          <a:xfrm>
            <a:off x="663488" y="3473127"/>
            <a:ext cx="733648" cy="410371"/>
          </a:xfrm>
          <a:prstGeom prst="rect">
            <a:avLst/>
          </a:prstGeom>
        </p:spPr>
      </p:pic>
      <p:pic>
        <p:nvPicPr>
          <p:cNvPr id="61" name="Picture 60">
            <a:extLst>
              <a:ext uri="{FF2B5EF4-FFF2-40B4-BE49-F238E27FC236}">
                <a16:creationId xmlns:a16="http://schemas.microsoft.com/office/drawing/2014/main" id="{FE3DCC2A-312C-12B9-2495-C4248D93261E}"/>
              </a:ext>
            </a:extLst>
          </p:cNvPr>
          <p:cNvPicPr>
            <a:picLocks noChangeAspect="1"/>
          </p:cNvPicPr>
          <p:nvPr/>
        </p:nvPicPr>
        <p:blipFill>
          <a:blip r:embed="rId12"/>
          <a:stretch>
            <a:fillRect/>
          </a:stretch>
        </p:blipFill>
        <p:spPr>
          <a:xfrm>
            <a:off x="7905457" y="4567599"/>
            <a:ext cx="1819500" cy="1963245"/>
          </a:xfrm>
          <a:prstGeom prst="rect">
            <a:avLst/>
          </a:prstGeom>
        </p:spPr>
      </p:pic>
      <p:cxnSp>
        <p:nvCxnSpPr>
          <p:cNvPr id="63" name="Straight Arrow Connector 62">
            <a:extLst>
              <a:ext uri="{FF2B5EF4-FFF2-40B4-BE49-F238E27FC236}">
                <a16:creationId xmlns:a16="http://schemas.microsoft.com/office/drawing/2014/main" id="{F52A0E62-D9F8-AE44-79A0-A8C82088D827}"/>
              </a:ext>
            </a:extLst>
          </p:cNvPr>
          <p:cNvCxnSpPr>
            <a:cxnSpLocks/>
          </p:cNvCxnSpPr>
          <p:nvPr/>
        </p:nvCxnSpPr>
        <p:spPr>
          <a:xfrm>
            <a:off x="8363800" y="2329825"/>
            <a:ext cx="0" cy="223777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5" name="Straight Arrow Connector 64">
            <a:extLst>
              <a:ext uri="{FF2B5EF4-FFF2-40B4-BE49-F238E27FC236}">
                <a16:creationId xmlns:a16="http://schemas.microsoft.com/office/drawing/2014/main" id="{4640CEAE-969B-20DA-5DD2-8C18BD81B66C}"/>
              </a:ext>
            </a:extLst>
          </p:cNvPr>
          <p:cNvCxnSpPr>
            <a:cxnSpLocks/>
          </p:cNvCxnSpPr>
          <p:nvPr/>
        </p:nvCxnSpPr>
        <p:spPr>
          <a:xfrm flipH="1">
            <a:off x="9439747" y="1486985"/>
            <a:ext cx="777427" cy="3399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7" name="Straight Connector 66">
            <a:extLst>
              <a:ext uri="{FF2B5EF4-FFF2-40B4-BE49-F238E27FC236}">
                <a16:creationId xmlns:a16="http://schemas.microsoft.com/office/drawing/2014/main" id="{BFB5E65A-F3A1-44CC-A794-B9F9FA188058}"/>
              </a:ext>
            </a:extLst>
          </p:cNvPr>
          <p:cNvCxnSpPr/>
          <p:nvPr/>
        </p:nvCxnSpPr>
        <p:spPr>
          <a:xfrm>
            <a:off x="1040709" y="3907968"/>
            <a:ext cx="0" cy="329053"/>
          </a:xfrm>
          <a:prstGeom prst="line">
            <a:avLst/>
          </a:prstGeom>
        </p:spPr>
        <p:style>
          <a:lnRef idx="3">
            <a:schemeClr val="accent5"/>
          </a:lnRef>
          <a:fillRef idx="0">
            <a:schemeClr val="accent5"/>
          </a:fillRef>
          <a:effectRef idx="2">
            <a:schemeClr val="accent5"/>
          </a:effectRef>
          <a:fontRef idx="minor">
            <a:schemeClr val="tx1"/>
          </a:fontRef>
        </p:style>
      </p:cxnSp>
      <p:cxnSp>
        <p:nvCxnSpPr>
          <p:cNvPr id="69" name="Straight Arrow Connector 68">
            <a:extLst>
              <a:ext uri="{FF2B5EF4-FFF2-40B4-BE49-F238E27FC236}">
                <a16:creationId xmlns:a16="http://schemas.microsoft.com/office/drawing/2014/main" id="{5114E4CF-2EBD-8BFC-319D-FFB7A5F8ADE1}"/>
              </a:ext>
            </a:extLst>
          </p:cNvPr>
          <p:cNvCxnSpPr/>
          <p:nvPr/>
        </p:nvCxnSpPr>
        <p:spPr>
          <a:xfrm>
            <a:off x="1040709" y="4249093"/>
            <a:ext cx="779512"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71" name="TextBox 70">
            <a:extLst>
              <a:ext uri="{FF2B5EF4-FFF2-40B4-BE49-F238E27FC236}">
                <a16:creationId xmlns:a16="http://schemas.microsoft.com/office/drawing/2014/main" id="{94E73BBC-3375-C2C4-E0DA-616A9D826811}"/>
              </a:ext>
            </a:extLst>
          </p:cNvPr>
          <p:cNvSpPr txBox="1"/>
          <p:nvPr/>
        </p:nvSpPr>
        <p:spPr>
          <a:xfrm>
            <a:off x="8130504" y="6262519"/>
            <a:ext cx="2023209" cy="461665"/>
          </a:xfrm>
          <a:prstGeom prst="rect">
            <a:avLst/>
          </a:prstGeom>
          <a:noFill/>
        </p:spPr>
        <p:txBody>
          <a:bodyPr wrap="square" rtlCol="0">
            <a:spAutoFit/>
          </a:bodyPr>
          <a:lstStyle/>
          <a:p>
            <a:r>
              <a:rPr lang="en-US" sz="2400" dirty="0"/>
              <a:t>Transmission</a:t>
            </a:r>
          </a:p>
        </p:txBody>
      </p:sp>
      <p:sp>
        <p:nvSpPr>
          <p:cNvPr id="73" name="Google Shape;188;p29">
            <a:extLst>
              <a:ext uri="{FF2B5EF4-FFF2-40B4-BE49-F238E27FC236}">
                <a16:creationId xmlns:a16="http://schemas.microsoft.com/office/drawing/2014/main" id="{DE9EF10B-8570-6130-3B1E-C5A7DFCCB95A}"/>
              </a:ext>
            </a:extLst>
          </p:cNvPr>
          <p:cNvSpPr txBox="1"/>
          <p:nvPr/>
        </p:nvSpPr>
        <p:spPr>
          <a:xfrm>
            <a:off x="-326148" y="-37790"/>
            <a:ext cx="4768400" cy="820633"/>
          </a:xfrm>
          <a:prstGeom prst="rect">
            <a:avLst/>
          </a:prstGeom>
          <a:noFill/>
          <a:ln>
            <a:noFill/>
          </a:ln>
        </p:spPr>
        <p:txBody>
          <a:bodyPr spcFirstLastPara="1" wrap="square" lIns="121900" tIns="121900" rIns="121900" bIns="121900" anchor="t" anchorCtr="0">
            <a:spAutoFit/>
          </a:bodyPr>
          <a:lstStyle/>
          <a:p>
            <a:pPr algn="ctr"/>
            <a:r>
              <a:rPr lang="en-IN" sz="3733" b="1" dirty="0">
                <a:latin typeface="Times New Roman" panose="02020603050405020304" pitchFamily="18" charset="0"/>
                <a:ea typeface="Roboto"/>
                <a:cs typeface="Times New Roman" panose="02020603050405020304" pitchFamily="18" charset="0"/>
                <a:sym typeface="Roboto"/>
              </a:rPr>
              <a:t>METHODOLOGY</a:t>
            </a:r>
            <a:endParaRPr sz="3733" b="1" dirty="0">
              <a:latin typeface="Times New Roman" panose="02020603050405020304" pitchFamily="18" charset="0"/>
              <a:ea typeface="Roboto"/>
              <a:cs typeface="Times New Roman" panose="02020603050405020304" pitchFamily="18" charset="0"/>
              <a:sym typeface="Roboto"/>
            </a:endParaRPr>
          </a:p>
        </p:txBody>
      </p:sp>
      <p:cxnSp>
        <p:nvCxnSpPr>
          <p:cNvPr id="77" name="Straight Connector 76">
            <a:extLst>
              <a:ext uri="{FF2B5EF4-FFF2-40B4-BE49-F238E27FC236}">
                <a16:creationId xmlns:a16="http://schemas.microsoft.com/office/drawing/2014/main" id="{D2D0E7F5-D318-8A77-6293-9FE3ECD8744A}"/>
              </a:ext>
            </a:extLst>
          </p:cNvPr>
          <p:cNvCxnSpPr/>
          <p:nvPr/>
        </p:nvCxnSpPr>
        <p:spPr>
          <a:xfrm flipV="1">
            <a:off x="10214271" y="1005820"/>
            <a:ext cx="0" cy="498163"/>
          </a:xfrm>
          <a:prstGeom prst="line">
            <a:avLst/>
          </a:prstGeom>
        </p:spPr>
        <p:style>
          <a:lnRef idx="3">
            <a:schemeClr val="accent5"/>
          </a:lnRef>
          <a:fillRef idx="0">
            <a:schemeClr val="accent5"/>
          </a:fillRef>
          <a:effectRef idx="2">
            <a:schemeClr val="accent5"/>
          </a:effectRef>
          <a:fontRef idx="minor">
            <a:schemeClr val="tx1"/>
          </a:fontRef>
        </p:style>
      </p:cxnSp>
      <p:sp>
        <p:nvSpPr>
          <p:cNvPr id="83" name="TextBox 82">
            <a:extLst>
              <a:ext uri="{FF2B5EF4-FFF2-40B4-BE49-F238E27FC236}">
                <a16:creationId xmlns:a16="http://schemas.microsoft.com/office/drawing/2014/main" id="{DB960D66-DA7D-730E-10C0-681204A3EA9C}"/>
              </a:ext>
            </a:extLst>
          </p:cNvPr>
          <p:cNvSpPr txBox="1"/>
          <p:nvPr/>
        </p:nvSpPr>
        <p:spPr>
          <a:xfrm>
            <a:off x="2310333" y="6452575"/>
            <a:ext cx="7308275" cy="338554"/>
          </a:xfrm>
          <a:prstGeom prst="rect">
            <a:avLst/>
          </a:prstGeom>
          <a:noFill/>
        </p:spPr>
        <p:txBody>
          <a:bodyPr wrap="square">
            <a:spAutoFit/>
          </a:bodyPr>
          <a:lstStyle/>
          <a:p>
            <a:pPr algn="ctr"/>
            <a:r>
              <a:rPr lang="en-IN" sz="1600" b="1" dirty="0">
                <a:latin typeface="Times New Roman" panose="02020603050405020304" pitchFamily="18" charset="0"/>
                <a:cs typeface="Times New Roman" panose="02020603050405020304" pitchFamily="18" charset="0"/>
              </a:rPr>
              <a:t>Fig 2 : Working flow of Anti-Plundering System</a:t>
            </a:r>
          </a:p>
        </p:txBody>
      </p:sp>
    </p:spTree>
    <p:extLst>
      <p:ext uri="{BB962C8B-B14F-4D97-AF65-F5344CB8AC3E}">
        <p14:creationId xmlns:p14="http://schemas.microsoft.com/office/powerpoint/2010/main" val="418511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173"/>
        <p:cNvGrpSpPr/>
        <p:nvPr/>
      </p:nvGrpSpPr>
      <p:grpSpPr>
        <a:xfrm>
          <a:off x="0" y="0"/>
          <a:ext cx="0" cy="0"/>
          <a:chOff x="0" y="0"/>
          <a:chExt cx="0" cy="0"/>
        </a:xfrm>
      </p:grpSpPr>
      <p:sp>
        <p:nvSpPr>
          <p:cNvPr id="5" name="Title 4">
            <a:extLst>
              <a:ext uri="{FF2B5EF4-FFF2-40B4-BE49-F238E27FC236}">
                <a16:creationId xmlns:a16="http://schemas.microsoft.com/office/drawing/2014/main" id="{273B673F-F4E0-DA94-CE1D-ABCFCFBC4DC6}"/>
              </a:ext>
            </a:extLst>
          </p:cNvPr>
          <p:cNvSpPr>
            <a:spLocks noGrp="1"/>
          </p:cNvSpPr>
          <p:nvPr>
            <p:ph type="title"/>
          </p:nvPr>
        </p:nvSpPr>
        <p:spPr>
          <a:xfrm>
            <a:off x="415600" y="135627"/>
            <a:ext cx="11360800" cy="810400"/>
          </a:xfrm>
        </p:spPr>
        <p:txBody>
          <a:bodyPr>
            <a:noAutofit/>
          </a:bodyPr>
          <a:lstStyle/>
          <a:p>
            <a:pPr algn="ctr"/>
            <a:r>
              <a:rPr lang="en-IN" sz="3733" b="1" dirty="0">
                <a:solidFill>
                  <a:schemeClr val="tx1"/>
                </a:solidFill>
                <a:latin typeface="Times New Roman" panose="02020603050405020304" pitchFamily="18" charset="0"/>
                <a:cs typeface="Times New Roman" panose="02020603050405020304" pitchFamily="18" charset="0"/>
              </a:rPr>
              <a:t>METHODOLOGY</a:t>
            </a:r>
          </a:p>
        </p:txBody>
      </p:sp>
      <p:sp>
        <p:nvSpPr>
          <p:cNvPr id="3" name="Text Placeholder 2">
            <a:extLst>
              <a:ext uri="{FF2B5EF4-FFF2-40B4-BE49-F238E27FC236}">
                <a16:creationId xmlns:a16="http://schemas.microsoft.com/office/drawing/2014/main" id="{F7E8632C-46C3-2E27-9DFE-3F5A735934B1}"/>
              </a:ext>
            </a:extLst>
          </p:cNvPr>
          <p:cNvSpPr>
            <a:spLocks noGrp="1"/>
          </p:cNvSpPr>
          <p:nvPr>
            <p:ph type="body" idx="1"/>
          </p:nvPr>
        </p:nvSpPr>
        <p:spPr>
          <a:xfrm>
            <a:off x="-190229" y="644589"/>
            <a:ext cx="12295761" cy="3325855"/>
          </a:xfrm>
          <a:noFill/>
        </p:spPr>
        <p:txBody>
          <a:bodyPr>
            <a:noAutofit/>
          </a:bodyPr>
          <a:lstStyle/>
          <a:p>
            <a:pPr algn="just">
              <a:lnSpc>
                <a:spcPct val="170000"/>
              </a:lnSpc>
              <a:buClr>
                <a:schemeClr val="tx1"/>
              </a:buClr>
            </a:pPr>
            <a:r>
              <a:rPr lang="en-US" sz="2133" dirty="0">
                <a:solidFill>
                  <a:schemeClr val="tx1"/>
                </a:solidFill>
                <a:latin typeface="Times New Roman" panose="02020603050405020304" pitchFamily="18" charset="0"/>
                <a:cs typeface="Times New Roman" panose="02020603050405020304" pitchFamily="18" charset="0"/>
              </a:rPr>
              <a:t>The methodology encompasses a multifaceted approach, utilizing a combination of hardware components and advanced technologies. </a:t>
            </a:r>
          </a:p>
          <a:p>
            <a:pPr algn="just">
              <a:lnSpc>
                <a:spcPct val="170000"/>
              </a:lnSpc>
              <a:buClr>
                <a:schemeClr val="tx1"/>
              </a:buClr>
            </a:pPr>
            <a:r>
              <a:rPr lang="en-US" sz="2133" dirty="0">
                <a:solidFill>
                  <a:schemeClr val="tx1"/>
                </a:solidFill>
                <a:latin typeface="Times New Roman" panose="02020603050405020304" pitchFamily="18" charset="0"/>
                <a:cs typeface="Times New Roman" panose="02020603050405020304" pitchFamily="18" charset="0"/>
              </a:rPr>
              <a:t>The holistic nature of this system allows for comprehensive surveillance, ensuring the safety of endangered trees. </a:t>
            </a:r>
          </a:p>
          <a:p>
            <a:pPr algn="just">
              <a:lnSpc>
                <a:spcPct val="170000"/>
              </a:lnSpc>
              <a:buClr>
                <a:schemeClr val="tx1"/>
              </a:buClr>
            </a:pPr>
            <a:r>
              <a:rPr lang="en-US" sz="2133" dirty="0">
                <a:solidFill>
                  <a:schemeClr val="tx1"/>
                </a:solidFill>
                <a:latin typeface="Times New Roman" panose="02020603050405020304" pitchFamily="18" charset="0"/>
                <a:cs typeface="Times New Roman" panose="02020603050405020304" pitchFamily="18" charset="0"/>
              </a:rPr>
              <a:t>The Arduino UNO serves as the brain of the operation, orchestrating data collection and processing from the Ultrasonic sensor, MPU 6050 accelerometer, LCD, and DHT11 sensor. </a:t>
            </a:r>
          </a:p>
          <a:p>
            <a:pPr algn="just">
              <a:lnSpc>
                <a:spcPct val="170000"/>
              </a:lnSpc>
              <a:buClr>
                <a:schemeClr val="tx1"/>
              </a:buClr>
            </a:pPr>
            <a:r>
              <a:rPr lang="en-US" sz="2133" dirty="0">
                <a:solidFill>
                  <a:schemeClr val="tx1"/>
                </a:solidFill>
                <a:latin typeface="Times New Roman" panose="02020603050405020304" pitchFamily="18" charset="0"/>
                <a:cs typeface="Times New Roman" panose="02020603050405020304" pitchFamily="18" charset="0"/>
              </a:rPr>
              <a:t>The Ultrasonic sensor is strategically employed for proximity-based theft detection, while the MPU 6050 accelerometer detects abnormal vibrations or movements that may indicate unauthorized activity. </a:t>
            </a:r>
          </a:p>
          <a:p>
            <a:pPr algn="just">
              <a:lnSpc>
                <a:spcPct val="170000"/>
              </a:lnSpc>
              <a:buClr>
                <a:schemeClr val="tx1"/>
              </a:buClr>
            </a:pPr>
            <a:r>
              <a:rPr lang="en-US" sz="2133" dirty="0">
                <a:solidFill>
                  <a:schemeClr val="tx1"/>
                </a:solidFill>
                <a:latin typeface="Times New Roman" panose="02020603050405020304" pitchFamily="18" charset="0"/>
                <a:cs typeface="Times New Roman" panose="02020603050405020304" pitchFamily="18" charset="0"/>
              </a:rPr>
              <a:t>The DHT11 sensor monitors the environmental conditions around the tree, adding an additional layer of protection by triggering alerts for unfavorable changes in temperature or humidity. </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181"/>
        <p:cNvGrpSpPr/>
        <p:nvPr/>
      </p:nvGrpSpPr>
      <p:grpSpPr>
        <a:xfrm>
          <a:off x="0" y="0"/>
          <a:ext cx="0" cy="0"/>
          <a:chOff x="0" y="0"/>
          <a:chExt cx="0" cy="0"/>
        </a:xfrm>
      </p:grpSpPr>
      <p:sp>
        <p:nvSpPr>
          <p:cNvPr id="182" name="Google Shape;182;p28"/>
          <p:cNvSpPr txBox="1">
            <a:spLocks noGrp="1"/>
          </p:cNvSpPr>
          <p:nvPr>
            <p:ph type="title"/>
          </p:nvPr>
        </p:nvSpPr>
        <p:spPr>
          <a:xfrm>
            <a:off x="415600" y="338233"/>
            <a:ext cx="11360800" cy="810400"/>
          </a:xfrm>
          <a:prstGeom prst="rect">
            <a:avLst/>
          </a:prstGeom>
        </p:spPr>
        <p:txBody>
          <a:bodyPr spcFirstLastPara="1" vert="horz" wrap="square" lIns="121900" tIns="121900" rIns="121900" bIns="121900" rtlCol="0" anchor="t" anchorCtr="0">
            <a:noAutofit/>
          </a:bodyPr>
          <a:lstStyle/>
          <a:p>
            <a:pPr algn="ctr"/>
            <a:r>
              <a:rPr lang="en-IN" sz="3733" b="1" dirty="0">
                <a:solidFill>
                  <a:schemeClr val="tx1"/>
                </a:solidFill>
                <a:latin typeface="Times New Roman" panose="02020603050405020304" pitchFamily="18" charset="0"/>
                <a:cs typeface="Times New Roman" panose="02020603050405020304" pitchFamily="18" charset="0"/>
              </a:rPr>
              <a:t>METHODOLOGY</a:t>
            </a:r>
            <a:endParaRPr sz="3733" b="1"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A06A964-FC6A-F119-6B45-6C3035BD933A}"/>
              </a:ext>
            </a:extLst>
          </p:cNvPr>
          <p:cNvSpPr>
            <a:spLocks noGrp="1"/>
          </p:cNvSpPr>
          <p:nvPr>
            <p:ph type="body" idx="1"/>
          </p:nvPr>
        </p:nvSpPr>
        <p:spPr>
          <a:xfrm>
            <a:off x="177856" y="1612401"/>
            <a:ext cx="11360800" cy="4452000"/>
          </a:xfrm>
          <a:noFill/>
        </p:spPr>
        <p:txBody>
          <a:bodyPr/>
          <a:lstStyle/>
          <a:p>
            <a:pPr algn="just">
              <a:buClr>
                <a:schemeClr val="tx1"/>
              </a:buClr>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The Node MCU ESP8266 facilitates wireless communication, enabling real-time data transmission to the Android app. </a:t>
            </a:r>
          </a:p>
          <a:p>
            <a:pPr algn="just">
              <a:buClr>
                <a:schemeClr val="tx1"/>
              </a:buClr>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To enhance on-site security, an LCD and Buzzer system has been incorporated, serving as immediate visual and audible alerts in response to potential threats.</a:t>
            </a:r>
          </a:p>
          <a:p>
            <a:pPr algn="just">
              <a:buClr>
                <a:schemeClr val="tx1"/>
              </a:buClr>
              <a:buFont typeface="Wingdings" panose="05000000000000000000" pitchFamily="2" charset="2"/>
              <a:buChar char="§"/>
            </a:pPr>
            <a:r>
              <a:rPr lang="en-US" sz="2400" dirty="0" err="1">
                <a:solidFill>
                  <a:schemeClr val="tx1"/>
                </a:solidFill>
                <a:latin typeface="Times New Roman" panose="02020603050405020304" pitchFamily="18" charset="0"/>
                <a:cs typeface="Times New Roman" panose="02020603050405020304" pitchFamily="18" charset="0"/>
              </a:rPr>
              <a:t>Blynk</a:t>
            </a:r>
            <a:r>
              <a:rPr lang="en-US" sz="2400" dirty="0">
                <a:solidFill>
                  <a:schemeClr val="tx1"/>
                </a:solidFill>
                <a:latin typeface="Times New Roman" panose="02020603050405020304" pitchFamily="18" charset="0"/>
                <a:cs typeface="Times New Roman" panose="02020603050405020304" pitchFamily="18" charset="0"/>
              </a:rPr>
              <a:t> application, complements the hardware system by providing users with remote control and monitoring capabilities. </a:t>
            </a:r>
          </a:p>
          <a:p>
            <a:pPr algn="just">
              <a:buClr>
                <a:schemeClr val="tx1"/>
              </a:buClr>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Additionally, the app incorporates a tracking facility, allowing users to monitor the location of the protected trees in real-time. </a:t>
            </a:r>
          </a:p>
          <a:p>
            <a:pPr algn="just">
              <a:buClr>
                <a:schemeClr val="tx1"/>
              </a:buClr>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This adds a layer of transparency and accountability to the system, enabling efficient response to incidents.</a:t>
            </a:r>
            <a:endParaRPr lang="en-IN" sz="2400" dirty="0">
              <a:solidFill>
                <a:schemeClr val="tx1"/>
              </a:solidFill>
              <a:latin typeface="Times New Roman" panose="02020603050405020304" pitchFamily="18" charset="0"/>
              <a:cs typeface="Times New Roman" panose="02020603050405020304" pitchFamily="18" charset="0"/>
            </a:endParaRPr>
          </a:p>
          <a:p>
            <a:pPr marL="152396" indent="0">
              <a:buNone/>
            </a:pPr>
            <a:endParaRPr lang="en-IN" dirty="0"/>
          </a:p>
        </p:txBody>
      </p:sp>
    </p:spTree>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02"/>
        <p:cNvGrpSpPr/>
        <p:nvPr/>
      </p:nvGrpSpPr>
      <p:grpSpPr>
        <a:xfrm>
          <a:off x="0" y="0"/>
          <a:ext cx="0" cy="0"/>
          <a:chOff x="0" y="0"/>
          <a:chExt cx="0" cy="0"/>
        </a:xfrm>
      </p:grpSpPr>
      <p:sp>
        <p:nvSpPr>
          <p:cNvPr id="203" name="Google Shape;203;p31"/>
          <p:cNvSpPr txBox="1">
            <a:spLocks noGrp="1"/>
          </p:cNvSpPr>
          <p:nvPr>
            <p:ph type="title"/>
          </p:nvPr>
        </p:nvSpPr>
        <p:spPr>
          <a:xfrm>
            <a:off x="4848953" y="0"/>
            <a:ext cx="2850416" cy="827621"/>
          </a:xfrm>
          <a:prstGeom prst="rect">
            <a:avLst/>
          </a:prstGeom>
        </p:spPr>
        <p:txBody>
          <a:bodyPr spcFirstLastPara="1" vert="horz" wrap="square" lIns="121900" tIns="121900" rIns="121900" bIns="121900" rtlCol="0" anchor="t" anchorCtr="0">
            <a:normAutofit/>
          </a:bodyPr>
          <a:lstStyle/>
          <a:p>
            <a:pPr algn="ctr"/>
            <a:r>
              <a:rPr lang="en-US" sz="3733" b="1" dirty="0">
                <a:solidFill>
                  <a:schemeClr val="tx1"/>
                </a:solidFill>
                <a:latin typeface="Times New Roman" panose="02020603050405020304" pitchFamily="18" charset="0"/>
                <a:cs typeface="Times New Roman" panose="02020603050405020304" pitchFamily="18" charset="0"/>
              </a:rPr>
              <a:t>RESULTS</a:t>
            </a:r>
            <a:endParaRPr sz="3733" b="1"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6D9A6F6-B94C-9AA2-E7F3-CB9B4FF83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082" y="1330353"/>
            <a:ext cx="4444873" cy="3938712"/>
          </a:xfrm>
          <a:prstGeom prst="rect">
            <a:avLst/>
          </a:prstGeom>
        </p:spPr>
      </p:pic>
      <p:pic>
        <p:nvPicPr>
          <p:cNvPr id="4" name="Picture 3">
            <a:extLst>
              <a:ext uri="{FF2B5EF4-FFF2-40B4-BE49-F238E27FC236}">
                <a16:creationId xmlns:a16="http://schemas.microsoft.com/office/drawing/2014/main" id="{BA259C9E-F633-2205-E5D2-4129D822146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1865" t="15240" r="32727" b="75133"/>
          <a:stretch/>
        </p:blipFill>
        <p:spPr bwMode="auto">
          <a:xfrm>
            <a:off x="8537116" y="1269432"/>
            <a:ext cx="3376507" cy="10049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4640A544-052F-BF05-38D6-5F227419FA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87460" y="1269432"/>
            <a:ext cx="3327400" cy="5181177"/>
          </a:xfrm>
          <a:prstGeom prst="rect">
            <a:avLst/>
          </a:prstGeom>
        </p:spPr>
      </p:pic>
      <p:sp>
        <p:nvSpPr>
          <p:cNvPr id="2" name="TextBox 1"/>
          <p:cNvSpPr txBox="1"/>
          <p:nvPr/>
        </p:nvSpPr>
        <p:spPr>
          <a:xfrm>
            <a:off x="8453366" y="4653512"/>
            <a:ext cx="3777381" cy="1200329"/>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Fig 3 : Live data in Anti-Plundering Model and </a:t>
            </a:r>
            <a:r>
              <a:rPr lang="en-IN" sz="2400" b="1" dirty="0" err="1">
                <a:latin typeface="Times New Roman" panose="02020603050405020304" pitchFamily="18" charset="0"/>
                <a:cs typeface="Times New Roman" panose="02020603050405020304" pitchFamily="18" charset="0"/>
              </a:rPr>
              <a:t>Blynk</a:t>
            </a:r>
            <a:r>
              <a:rPr lang="en-IN" sz="2400" b="1" dirty="0">
                <a:latin typeface="Times New Roman" panose="02020603050405020304" pitchFamily="18" charset="0"/>
                <a:cs typeface="Times New Roman" panose="02020603050405020304" pitchFamily="18" charset="0"/>
              </a:rPr>
              <a:t> application</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3783045" y="0"/>
            <a:ext cx="4050964" cy="748672"/>
          </a:xfrm>
          <a:prstGeom prst="rect">
            <a:avLst/>
          </a:prstGeom>
        </p:spPr>
        <p:txBody>
          <a:bodyPr spcFirstLastPara="1" vert="horz" wrap="square" lIns="121900" tIns="121900" rIns="121900" bIns="121900" rtlCol="0" anchor="t" anchorCtr="0">
            <a:noAutofit/>
          </a:bodyPr>
          <a:lstStyle/>
          <a:p>
            <a:pPr algn="ctr"/>
            <a:r>
              <a:rPr lang="en-US" sz="3733" b="1" dirty="0">
                <a:solidFill>
                  <a:schemeClr val="tx1"/>
                </a:solidFill>
                <a:latin typeface="Times New Roman" panose="02020603050405020304" pitchFamily="18" charset="0"/>
                <a:cs typeface="Times New Roman" panose="02020603050405020304" pitchFamily="18" charset="0"/>
              </a:rPr>
              <a:t>FIRE ALERT:</a:t>
            </a:r>
            <a:endParaRPr sz="3733" b="1" dirty="0">
              <a:solidFill>
                <a:schemeClr val="tx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702D075D-5E06-D13D-87E6-9A99363326D1}"/>
              </a:ext>
            </a:extLst>
          </p:cNvPr>
          <p:cNvPicPr>
            <a:picLocks noChangeAspect="1"/>
          </p:cNvPicPr>
          <p:nvPr/>
        </p:nvPicPr>
        <p:blipFill>
          <a:blip r:embed="rId3"/>
          <a:stretch>
            <a:fillRect/>
          </a:stretch>
        </p:blipFill>
        <p:spPr>
          <a:xfrm>
            <a:off x="3766213" y="1067696"/>
            <a:ext cx="2650472" cy="5453993"/>
          </a:xfrm>
          <a:prstGeom prst="rect">
            <a:avLst/>
          </a:prstGeom>
        </p:spPr>
      </p:pic>
      <p:pic>
        <p:nvPicPr>
          <p:cNvPr id="3" name="Picture 2">
            <a:extLst>
              <a:ext uri="{FF2B5EF4-FFF2-40B4-BE49-F238E27FC236}">
                <a16:creationId xmlns:a16="http://schemas.microsoft.com/office/drawing/2014/main" id="{F1A75119-8702-9DEF-5B7D-CC916DFFD62B}"/>
              </a:ext>
            </a:extLst>
          </p:cNvPr>
          <p:cNvPicPr>
            <a:picLocks noChangeAspect="1"/>
          </p:cNvPicPr>
          <p:nvPr/>
        </p:nvPicPr>
        <p:blipFill>
          <a:blip r:embed="rId4"/>
          <a:stretch>
            <a:fillRect/>
          </a:stretch>
        </p:blipFill>
        <p:spPr>
          <a:xfrm>
            <a:off x="319147" y="1067693"/>
            <a:ext cx="2576733" cy="5453995"/>
          </a:xfrm>
          <a:prstGeom prst="rect">
            <a:avLst/>
          </a:prstGeom>
        </p:spPr>
      </p:pic>
      <p:pic>
        <p:nvPicPr>
          <p:cNvPr id="4" name="Picture 3">
            <a:extLst>
              <a:ext uri="{FF2B5EF4-FFF2-40B4-BE49-F238E27FC236}">
                <a16:creationId xmlns:a16="http://schemas.microsoft.com/office/drawing/2014/main" id="{F5E6EEDE-1EC8-9AF5-F158-39F5ABF7EE0D}"/>
              </a:ext>
            </a:extLst>
          </p:cNvPr>
          <p:cNvPicPr>
            <a:picLocks noChangeAspect="1"/>
          </p:cNvPicPr>
          <p:nvPr/>
        </p:nvPicPr>
        <p:blipFill rotWithShape="1">
          <a:blip r:embed="rId5"/>
          <a:srcRect l="32974" t="16881" r="39719" b="25302"/>
          <a:stretch/>
        </p:blipFill>
        <p:spPr bwMode="auto">
          <a:xfrm rot="16200000">
            <a:off x="8584353" y="232021"/>
            <a:ext cx="1549071" cy="4372817"/>
          </a:xfrm>
          <a:prstGeom prst="rect">
            <a:avLst/>
          </a:prstGeom>
          <a:ln>
            <a:noFill/>
          </a:ln>
          <a:extLst>
            <a:ext uri="{53640926-AAD7-44D8-BBD7-CCE9431645EC}">
              <a14:shadowObscured xmlns:a14="http://schemas.microsoft.com/office/drawing/2010/main"/>
            </a:ext>
          </a:extLst>
        </p:spPr>
      </p:pic>
      <p:sp>
        <p:nvSpPr>
          <p:cNvPr id="5" name="TextBox 4"/>
          <p:cNvSpPr txBox="1"/>
          <p:nvPr/>
        </p:nvSpPr>
        <p:spPr>
          <a:xfrm>
            <a:off x="7100552" y="4088185"/>
            <a:ext cx="5091448"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Fig 4 : Alert for high temperature</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78" name="Rectangle 1"/>
          <p:cNvSpPr txBox="1"/>
          <p:nvPr/>
        </p:nvSpPr>
        <p:spPr>
          <a:xfrm>
            <a:off x="1117837" y="2565730"/>
            <a:ext cx="8515262" cy="2123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5400" b="1">
                <a:ln w="12700" cap="flat">
                  <a:solidFill>
                    <a:srgbClr val="212D32"/>
                  </a:solidFill>
                  <a:prstDash val="solid"/>
                  <a:round/>
                </a:ln>
                <a:latin typeface="Times New Roman"/>
                <a:ea typeface="Times New Roman"/>
                <a:cs typeface="Times New Roman"/>
                <a:sym typeface="Times New Roman"/>
              </a:defRPr>
            </a:lvl1pPr>
          </a:lstStyle>
          <a:p>
            <a:r>
              <a:rPr sz="4400" dirty="0"/>
              <a:t> </a:t>
            </a:r>
            <a:r>
              <a:rPr lang="en-US" sz="4400" dirty="0"/>
              <a:t>ANTI-PLUNDERING:HALTING THE ERASURE OF ENDANGERED TREES</a:t>
            </a:r>
            <a:endParaRPr sz="4400" dirty="0"/>
          </a:p>
        </p:txBody>
      </p:sp>
      <p:sp>
        <p:nvSpPr>
          <p:cNvPr id="479" name="Title 2"/>
          <p:cNvSpPr txBox="1">
            <a:spLocks noGrp="1"/>
          </p:cNvSpPr>
          <p:nvPr>
            <p:ph type="ctrTitle"/>
          </p:nvPr>
        </p:nvSpPr>
        <p:spPr>
          <a:xfrm>
            <a:off x="815540" y="786810"/>
            <a:ext cx="6010562" cy="808073"/>
          </a:xfrm>
          <a:prstGeom prst="rect">
            <a:avLst/>
          </a:prstGeom>
        </p:spPr>
        <p:txBody>
          <a:bodyPr>
            <a:noAutofit/>
          </a:bodyPr>
          <a:lstStyle>
            <a:lvl1pPr defTabSz="452627">
              <a:defRPr sz="3564">
                <a:solidFill>
                  <a:srgbClr val="262626"/>
                </a:solidFill>
                <a:latin typeface="Times New Roman"/>
                <a:ea typeface="Times New Roman"/>
                <a:cs typeface="Times New Roman"/>
                <a:sym typeface="Times New Roman"/>
              </a:defRPr>
            </a:lvl1pPr>
          </a:lstStyle>
          <a:p>
            <a:pPr algn="ctr"/>
            <a:r>
              <a:rPr sz="5400" b="1" dirty="0"/>
              <a:t>PROJECT TITLE</a:t>
            </a:r>
            <a:r>
              <a:rPr lang="en-US" sz="5400" b="1" dirty="0"/>
              <a:t>:</a:t>
            </a:r>
            <a:endParaRPr sz="5400" b="1" dirty="0"/>
          </a:p>
        </p:txBody>
      </p:sp>
      <p:pic>
        <p:nvPicPr>
          <p:cNvPr id="3" name="Picture 2">
            <a:extLst>
              <a:ext uri="{FF2B5EF4-FFF2-40B4-BE49-F238E27FC236}">
                <a16:creationId xmlns:a16="http://schemas.microsoft.com/office/drawing/2014/main" id="{609F4F90-5886-B629-8A92-08D90819BBF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28507" y="402671"/>
            <a:ext cx="12191999" cy="6858000"/>
          </a:xfrm>
          <a:prstGeom prst="rect">
            <a:avLst/>
          </a:prstGeom>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17"/>
        <p:cNvGrpSpPr/>
        <p:nvPr/>
      </p:nvGrpSpPr>
      <p:grpSpPr>
        <a:xfrm>
          <a:off x="0" y="0"/>
          <a:ext cx="0" cy="0"/>
          <a:chOff x="0" y="0"/>
          <a:chExt cx="0" cy="0"/>
        </a:xfrm>
      </p:grpSpPr>
      <p:pic>
        <p:nvPicPr>
          <p:cNvPr id="2" name="Picture 1">
            <a:extLst>
              <a:ext uri="{FF2B5EF4-FFF2-40B4-BE49-F238E27FC236}">
                <a16:creationId xmlns:a16="http://schemas.microsoft.com/office/drawing/2014/main" id="{96585946-5797-6A76-08B1-F4EC2474972F}"/>
              </a:ext>
            </a:extLst>
          </p:cNvPr>
          <p:cNvPicPr>
            <a:picLocks noChangeAspect="1"/>
          </p:cNvPicPr>
          <p:nvPr/>
        </p:nvPicPr>
        <p:blipFill>
          <a:blip r:embed="rId3"/>
          <a:stretch>
            <a:fillRect/>
          </a:stretch>
        </p:blipFill>
        <p:spPr>
          <a:xfrm>
            <a:off x="4233021" y="1236494"/>
            <a:ext cx="2582273" cy="5157516"/>
          </a:xfrm>
          <a:prstGeom prst="rect">
            <a:avLst/>
          </a:prstGeom>
        </p:spPr>
      </p:pic>
      <p:pic>
        <p:nvPicPr>
          <p:cNvPr id="3" name="Picture 2">
            <a:extLst>
              <a:ext uri="{FF2B5EF4-FFF2-40B4-BE49-F238E27FC236}">
                <a16:creationId xmlns:a16="http://schemas.microsoft.com/office/drawing/2014/main" id="{8735E58F-8A8C-D457-340F-8D8E5F1A59E2}"/>
              </a:ext>
            </a:extLst>
          </p:cNvPr>
          <p:cNvPicPr>
            <a:picLocks noChangeAspect="1"/>
          </p:cNvPicPr>
          <p:nvPr/>
        </p:nvPicPr>
        <p:blipFill>
          <a:blip r:embed="rId4"/>
          <a:stretch>
            <a:fillRect/>
          </a:stretch>
        </p:blipFill>
        <p:spPr>
          <a:xfrm>
            <a:off x="739820" y="1236493"/>
            <a:ext cx="2646848" cy="5321299"/>
          </a:xfrm>
          <a:prstGeom prst="rect">
            <a:avLst/>
          </a:prstGeom>
        </p:spPr>
      </p:pic>
      <p:pic>
        <p:nvPicPr>
          <p:cNvPr id="6" name="Picture 5">
            <a:extLst>
              <a:ext uri="{FF2B5EF4-FFF2-40B4-BE49-F238E27FC236}">
                <a16:creationId xmlns:a16="http://schemas.microsoft.com/office/drawing/2014/main" id="{A8E72744-EF81-2B34-69A7-BB3F3F84B7D3}"/>
              </a:ext>
            </a:extLst>
          </p:cNvPr>
          <p:cNvPicPr>
            <a:picLocks noChangeAspect="1"/>
          </p:cNvPicPr>
          <p:nvPr/>
        </p:nvPicPr>
        <p:blipFill rotWithShape="1">
          <a:blip r:embed="rId5"/>
          <a:srcRect l="4397" t="14585" r="23" b="8300"/>
          <a:stretch/>
        </p:blipFill>
        <p:spPr bwMode="auto">
          <a:xfrm>
            <a:off x="7245617" y="1582365"/>
            <a:ext cx="4513887" cy="1701983"/>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0DB00376-E64E-D984-029A-6C3F5DD65579}"/>
              </a:ext>
            </a:extLst>
          </p:cNvPr>
          <p:cNvSpPr txBox="1"/>
          <p:nvPr/>
        </p:nvSpPr>
        <p:spPr>
          <a:xfrm>
            <a:off x="3976063" y="115178"/>
            <a:ext cx="4454575" cy="666786"/>
          </a:xfrm>
          <a:prstGeom prst="rect">
            <a:avLst/>
          </a:prstGeom>
          <a:noFill/>
        </p:spPr>
        <p:txBody>
          <a:bodyPr wrap="square" rtlCol="0">
            <a:spAutoFit/>
          </a:bodyPr>
          <a:lstStyle/>
          <a:p>
            <a:pPr algn="ctr"/>
            <a:r>
              <a:rPr lang="en-US" sz="3733" b="1" dirty="0">
                <a:latin typeface="Times New Roman" panose="02020603050405020304" pitchFamily="18" charset="0"/>
                <a:cs typeface="Times New Roman" panose="02020603050405020304" pitchFamily="18" charset="0"/>
              </a:rPr>
              <a:t>TREE CUTTING:</a:t>
            </a:r>
          </a:p>
        </p:txBody>
      </p:sp>
      <p:sp>
        <p:nvSpPr>
          <p:cNvPr id="4" name="TextBox 3"/>
          <p:cNvSpPr txBox="1"/>
          <p:nvPr/>
        </p:nvSpPr>
        <p:spPr>
          <a:xfrm>
            <a:off x="7650051" y="4310130"/>
            <a:ext cx="4342916"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Fig 3 : Alert for tree tilting</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25"/>
        <p:cNvGrpSpPr/>
        <p:nvPr/>
      </p:nvGrpSpPr>
      <p:grpSpPr>
        <a:xfrm>
          <a:off x="0" y="0"/>
          <a:ext cx="0" cy="0"/>
          <a:chOff x="0" y="0"/>
          <a:chExt cx="0" cy="0"/>
        </a:xfrm>
      </p:grpSpPr>
      <p:pic>
        <p:nvPicPr>
          <p:cNvPr id="3" name="Picture 2">
            <a:extLst>
              <a:ext uri="{FF2B5EF4-FFF2-40B4-BE49-F238E27FC236}">
                <a16:creationId xmlns:a16="http://schemas.microsoft.com/office/drawing/2014/main" id="{71A4BE56-D29F-E831-570E-3E57AC1E3DE7}"/>
              </a:ext>
            </a:extLst>
          </p:cNvPr>
          <p:cNvPicPr>
            <a:picLocks noChangeAspect="1"/>
          </p:cNvPicPr>
          <p:nvPr/>
        </p:nvPicPr>
        <p:blipFill>
          <a:blip r:embed="rId3"/>
          <a:stretch>
            <a:fillRect/>
          </a:stretch>
        </p:blipFill>
        <p:spPr>
          <a:xfrm>
            <a:off x="470324" y="1097282"/>
            <a:ext cx="2848609" cy="5432213"/>
          </a:xfrm>
          <a:prstGeom prst="rect">
            <a:avLst/>
          </a:prstGeom>
        </p:spPr>
      </p:pic>
      <p:pic>
        <p:nvPicPr>
          <p:cNvPr id="4" name="Picture 3">
            <a:extLst>
              <a:ext uri="{FF2B5EF4-FFF2-40B4-BE49-F238E27FC236}">
                <a16:creationId xmlns:a16="http://schemas.microsoft.com/office/drawing/2014/main" id="{CDA613F8-90EB-52DF-4A14-6505A3E3D241}"/>
              </a:ext>
            </a:extLst>
          </p:cNvPr>
          <p:cNvPicPr>
            <a:picLocks noChangeAspect="1"/>
          </p:cNvPicPr>
          <p:nvPr/>
        </p:nvPicPr>
        <p:blipFill>
          <a:blip r:embed="rId4"/>
          <a:stretch>
            <a:fillRect/>
          </a:stretch>
        </p:blipFill>
        <p:spPr>
          <a:xfrm>
            <a:off x="4371766" y="1097280"/>
            <a:ext cx="2848609" cy="5432213"/>
          </a:xfrm>
          <a:prstGeom prst="rect">
            <a:avLst/>
          </a:prstGeom>
        </p:spPr>
      </p:pic>
      <p:pic>
        <p:nvPicPr>
          <p:cNvPr id="5" name="Picture 4">
            <a:extLst>
              <a:ext uri="{FF2B5EF4-FFF2-40B4-BE49-F238E27FC236}">
                <a16:creationId xmlns:a16="http://schemas.microsoft.com/office/drawing/2014/main" id="{5CCCE3D8-E59D-6AC6-2E35-F3C0EA509E2C}"/>
              </a:ext>
            </a:extLst>
          </p:cNvPr>
          <p:cNvPicPr>
            <a:picLocks noChangeAspect="1"/>
          </p:cNvPicPr>
          <p:nvPr/>
        </p:nvPicPr>
        <p:blipFill rotWithShape="1">
          <a:blip r:embed="rId5"/>
          <a:srcRect l="18410" t="29632" r="11573" b="35535"/>
          <a:stretch/>
        </p:blipFill>
        <p:spPr bwMode="auto">
          <a:xfrm>
            <a:off x="7882891" y="1097281"/>
            <a:ext cx="3838787" cy="11861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73FADB8-F701-0C6B-4E40-354A880A5B3F}"/>
              </a:ext>
            </a:extLst>
          </p:cNvPr>
          <p:cNvSpPr txBox="1"/>
          <p:nvPr/>
        </p:nvSpPr>
        <p:spPr>
          <a:xfrm>
            <a:off x="4213013" y="133466"/>
            <a:ext cx="3765973" cy="666786"/>
          </a:xfrm>
          <a:prstGeom prst="rect">
            <a:avLst/>
          </a:prstGeom>
          <a:noFill/>
        </p:spPr>
        <p:txBody>
          <a:bodyPr wrap="square" rtlCol="0">
            <a:spAutoFit/>
          </a:bodyPr>
          <a:lstStyle/>
          <a:p>
            <a:r>
              <a:rPr lang="en-US" sz="3733" b="1" dirty="0">
                <a:latin typeface="Times New Roman" panose="02020603050405020304" pitchFamily="18" charset="0"/>
                <a:cs typeface="Times New Roman" panose="02020603050405020304" pitchFamily="18" charset="0"/>
              </a:rPr>
              <a:t>BOX THEFT:</a:t>
            </a:r>
          </a:p>
        </p:txBody>
      </p:sp>
      <p:sp>
        <p:nvSpPr>
          <p:cNvPr id="2" name="TextBox 1"/>
          <p:cNvSpPr txBox="1"/>
          <p:nvPr/>
        </p:nvSpPr>
        <p:spPr>
          <a:xfrm>
            <a:off x="7882891" y="3813387"/>
            <a:ext cx="3838787"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Fig 6 : Alert for Tree theft</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54908" y="5699"/>
            <a:ext cx="4064000" cy="810400"/>
          </a:xfrm>
        </p:spPr>
        <p:txBody>
          <a:bodyPr>
            <a:noAutofit/>
          </a:bodyPr>
          <a:lstStyle/>
          <a:p>
            <a:r>
              <a:rPr lang="en-IN" sz="3733" b="1" dirty="0">
                <a:solidFill>
                  <a:schemeClr val="tx1"/>
                </a:solidFill>
                <a:latin typeface="Times New Roman" panose="02020603050405020304" pitchFamily="18" charset="0"/>
                <a:cs typeface="Times New Roman" panose="02020603050405020304" pitchFamily="18" charset="0"/>
              </a:rPr>
              <a:t>GPS LOCATION</a:t>
            </a:r>
          </a:p>
        </p:txBody>
      </p:sp>
      <p:pic>
        <p:nvPicPr>
          <p:cNvPr id="6" name="Picture 5"/>
          <p:cNvPicPr>
            <a:picLocks noChangeAspect="1"/>
          </p:cNvPicPr>
          <p:nvPr/>
        </p:nvPicPr>
        <p:blipFill>
          <a:blip r:embed="rId2"/>
          <a:stretch>
            <a:fillRect/>
          </a:stretch>
        </p:blipFill>
        <p:spPr>
          <a:xfrm>
            <a:off x="7014758" y="905986"/>
            <a:ext cx="3643669" cy="5636701"/>
          </a:xfrm>
          <a:prstGeom prst="rect">
            <a:avLst/>
          </a:prstGeom>
        </p:spPr>
      </p:pic>
      <p:pic>
        <p:nvPicPr>
          <p:cNvPr id="7" name="Picture 6"/>
          <p:cNvPicPr>
            <a:picLocks noChangeAspect="1"/>
          </p:cNvPicPr>
          <p:nvPr/>
        </p:nvPicPr>
        <p:blipFill rotWithShape="1">
          <a:blip r:embed="rId3"/>
          <a:srcRect b="55961"/>
          <a:stretch/>
        </p:blipFill>
        <p:spPr>
          <a:xfrm>
            <a:off x="811349" y="905985"/>
            <a:ext cx="4627849" cy="4176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0" name="TextBox 9"/>
          <p:cNvSpPr txBox="1"/>
          <p:nvPr/>
        </p:nvSpPr>
        <p:spPr>
          <a:xfrm>
            <a:off x="1428021" y="5746830"/>
            <a:ext cx="425237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Fig 7 : GPS Location</a:t>
            </a:r>
          </a:p>
        </p:txBody>
      </p:sp>
    </p:spTree>
    <p:extLst>
      <p:ext uri="{BB962C8B-B14F-4D97-AF65-F5344CB8AC3E}">
        <p14:creationId xmlns:p14="http://schemas.microsoft.com/office/powerpoint/2010/main" val="327188608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41"/>
        <p:cNvGrpSpPr/>
        <p:nvPr/>
      </p:nvGrpSpPr>
      <p:grpSpPr>
        <a:xfrm>
          <a:off x="0" y="0"/>
          <a:ext cx="0" cy="0"/>
          <a:chOff x="0" y="0"/>
          <a:chExt cx="0" cy="0"/>
        </a:xfrm>
      </p:grpSpPr>
      <p:sp>
        <p:nvSpPr>
          <p:cNvPr id="242" name="Google Shape;242;p36"/>
          <p:cNvSpPr txBox="1">
            <a:spLocks noGrp="1"/>
          </p:cNvSpPr>
          <p:nvPr>
            <p:ph type="title"/>
          </p:nvPr>
        </p:nvSpPr>
        <p:spPr>
          <a:xfrm>
            <a:off x="415600" y="656400"/>
            <a:ext cx="11360800" cy="810400"/>
          </a:xfrm>
          <a:prstGeom prst="rect">
            <a:avLst/>
          </a:prstGeom>
        </p:spPr>
        <p:txBody>
          <a:bodyPr spcFirstLastPara="1" vert="horz" wrap="square" lIns="121900" tIns="121900" rIns="121900" bIns="121900" rtlCol="0" anchor="t" anchorCtr="0">
            <a:noAutofit/>
          </a:bodyPr>
          <a:lstStyle/>
          <a:p>
            <a:pPr algn="ctr"/>
            <a:r>
              <a:rPr lang="en-US" sz="3733" b="1" dirty="0">
                <a:solidFill>
                  <a:schemeClr val="tx1"/>
                </a:solidFill>
                <a:latin typeface="Times New Roman" panose="02020603050405020304" pitchFamily="18" charset="0"/>
                <a:cs typeface="Times New Roman" panose="02020603050405020304" pitchFamily="18" charset="0"/>
              </a:rPr>
              <a:t>CONCLUSION</a:t>
            </a:r>
            <a:endParaRPr sz="3733" b="1" dirty="0">
              <a:solidFill>
                <a:schemeClr val="tx1"/>
              </a:solidFill>
              <a:latin typeface="Times New Roman" panose="02020603050405020304" pitchFamily="18" charset="0"/>
              <a:cs typeface="Times New Roman" panose="02020603050405020304" pitchFamily="18" charset="0"/>
            </a:endParaRPr>
          </a:p>
        </p:txBody>
      </p:sp>
      <p:sp>
        <p:nvSpPr>
          <p:cNvPr id="243" name="Google Shape;243;p36"/>
          <p:cNvSpPr txBox="1">
            <a:spLocks noGrp="1"/>
          </p:cNvSpPr>
          <p:nvPr>
            <p:ph type="body" idx="1"/>
          </p:nvPr>
        </p:nvSpPr>
        <p:spPr>
          <a:xfrm>
            <a:off x="415600" y="1749567"/>
            <a:ext cx="11360800" cy="4452000"/>
          </a:xfrm>
          <a:prstGeom prst="rect">
            <a:avLst/>
          </a:prstGeom>
        </p:spPr>
        <p:txBody>
          <a:bodyPr spcFirstLastPara="1" vert="horz" wrap="square" lIns="121900" tIns="121900" rIns="121900" bIns="121900" rtlCol="0" anchor="t" anchorCtr="0">
            <a:normAutofit/>
          </a:bodyPr>
          <a:lstStyle/>
          <a:p>
            <a:pPr marL="0" indent="0" algn="just">
              <a:buNone/>
            </a:pPr>
            <a:r>
              <a:rPr lang="en-IN" sz="2400" dirty="0">
                <a:latin typeface="Times New Roman" panose="02020603050405020304" pitchFamily="18" charset="0"/>
                <a:ea typeface="Arial"/>
                <a:cs typeface="Times New Roman" panose="02020603050405020304" pitchFamily="18" charset="0"/>
                <a:sym typeface="Arial"/>
              </a:rPr>
              <a:t>In conclusion, the imperative task of anti-poaching measures aimed at preserving endangered trees is undeniably crucial in safeguarding rampant illegal trade and exploitation of these invaluable species pose a grave threat to the delicate equilibrium of our ecosystems. Halting the ensnarement of these extinct trees through dedicated anti-poaching efforts not only protects the flora itself but also contributes to the sustenance of countless interconnected life forms. By bolstering anti-poaching initiatives, we not only defend endangered trees but also fortify the foundation of a healthier and more sustainable environment, fostering a legacy of responsible stewardship for the natural world. The collective commitment to curbing illegal activities surrounding these precious trees is an investment in the longevity and vitality of our global ecosystem</a:t>
            </a:r>
            <a:r>
              <a:rPr lang="en-IN" sz="2400" dirty="0">
                <a:latin typeface="Times New Roman" panose="02020603050405020304" pitchFamily="18" charset="0"/>
                <a:cs typeface="Times New Roman" panose="02020603050405020304" pitchFamily="18" charset="0"/>
              </a:rPr>
              <a:t>.</a:t>
            </a:r>
          </a:p>
          <a:p>
            <a:pPr marL="152396" indent="0" algn="just">
              <a:buNone/>
            </a:pPr>
            <a:endParaRPr lang="en-US" sz="2400" dirty="0"/>
          </a:p>
        </p:txBody>
      </p:sp>
    </p:spTree>
  </p:cSld>
  <p:clrMapOvr>
    <a:masterClrMapping/>
  </p:clrMapOvr>
  <p:transition spd="slow">
    <p:wheel spokes="1"/>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lgn="ctr"/>
            <a:r>
              <a:rPr lang="en-GB" sz="3733" b="1" dirty="0">
                <a:solidFill>
                  <a:schemeClr val="tx1"/>
                </a:solidFill>
                <a:latin typeface="Times New Roman" panose="02020603050405020304" pitchFamily="18" charset="0"/>
                <a:cs typeface="Times New Roman" panose="02020603050405020304" pitchFamily="18" charset="0"/>
              </a:rPr>
              <a:t>FUTURE SCOPE</a:t>
            </a:r>
            <a:endParaRPr sz="3733" b="1" dirty="0">
              <a:solidFill>
                <a:schemeClr val="tx1"/>
              </a:solidFill>
              <a:latin typeface="Times New Roman" panose="02020603050405020304" pitchFamily="18" charset="0"/>
              <a:cs typeface="Times New Roman" panose="02020603050405020304" pitchFamily="18" charset="0"/>
            </a:endParaRPr>
          </a:p>
        </p:txBody>
      </p:sp>
      <p:sp>
        <p:nvSpPr>
          <p:cNvPr id="249" name="Google Shape;249;p37"/>
          <p:cNvSpPr txBox="1">
            <a:spLocks noGrp="1"/>
          </p:cNvSpPr>
          <p:nvPr>
            <p:ph type="body" idx="1"/>
          </p:nvPr>
        </p:nvSpPr>
        <p:spPr>
          <a:xfrm>
            <a:off x="415600" y="1540712"/>
            <a:ext cx="11360800" cy="4452000"/>
          </a:xfrm>
          <a:prstGeom prst="rect">
            <a:avLst/>
          </a:prstGeom>
        </p:spPr>
        <p:txBody>
          <a:bodyPr spcFirstLastPara="1" vert="horz" wrap="square" lIns="121900" tIns="121900" rIns="121900" bIns="121900" rtlCol="0" anchor="t" anchorCtr="0">
            <a:noAutofit/>
          </a:bodyPr>
          <a:lstStyle/>
          <a:p>
            <a:pPr marL="0" indent="0">
              <a:spcBef>
                <a:spcPts val="2000"/>
              </a:spcBef>
              <a:spcAft>
                <a:spcPts val="1600"/>
              </a:spcAft>
              <a:buNone/>
            </a:pPr>
            <a:r>
              <a:rPr lang="en-US" sz="2400" dirty="0">
                <a:latin typeface="Times New Roman" panose="02020603050405020304" pitchFamily="18" charset="0"/>
                <a:ea typeface="Arial"/>
                <a:cs typeface="Times New Roman" panose="02020603050405020304" pitchFamily="18" charset="0"/>
                <a:sym typeface="Arial"/>
              </a:rPr>
              <a:t>Although the design was successful there are improvements that could be made in future adaptations of this project. The future scope of this work is:</a:t>
            </a:r>
          </a:p>
          <a:p>
            <a:pPr marL="457189">
              <a:spcBef>
                <a:spcPts val="2000"/>
              </a:spcBef>
              <a:spcAft>
                <a:spcPts val="1600"/>
              </a:spcAft>
              <a:buClr>
                <a:schemeClr val="tx1"/>
              </a:buClr>
              <a:buAutoNum type="arabicPeriod"/>
            </a:pPr>
            <a:r>
              <a:rPr lang="en-US" sz="2400" dirty="0">
                <a:latin typeface="Times New Roman" panose="02020603050405020304" pitchFamily="18" charset="0"/>
                <a:ea typeface="Arial"/>
                <a:cs typeface="Times New Roman" panose="02020603050405020304" pitchFamily="18" charset="0"/>
                <a:sym typeface="Arial"/>
              </a:rPr>
              <a:t>To develop our own mobile application instead of </a:t>
            </a:r>
            <a:r>
              <a:rPr lang="en-US" sz="2400" dirty="0" err="1">
                <a:latin typeface="Times New Roman" panose="02020603050405020304" pitchFamily="18" charset="0"/>
                <a:ea typeface="Arial"/>
                <a:cs typeface="Times New Roman" panose="02020603050405020304" pitchFamily="18" charset="0"/>
                <a:sym typeface="Arial"/>
              </a:rPr>
              <a:t>Blynk</a:t>
            </a:r>
            <a:r>
              <a:rPr lang="en-US" sz="2400" dirty="0">
                <a:latin typeface="Times New Roman" panose="02020603050405020304" pitchFamily="18" charset="0"/>
                <a:ea typeface="Arial"/>
                <a:cs typeface="Times New Roman" panose="02020603050405020304" pitchFamily="18" charset="0"/>
                <a:sym typeface="Arial"/>
              </a:rPr>
              <a:t> application due to its limitations.</a:t>
            </a:r>
          </a:p>
          <a:p>
            <a:pPr marL="457189">
              <a:spcBef>
                <a:spcPts val="2000"/>
              </a:spcBef>
              <a:spcAft>
                <a:spcPts val="1600"/>
              </a:spcAft>
              <a:buClr>
                <a:schemeClr val="tx1"/>
              </a:buClr>
              <a:buAutoNum type="arabicPeriod"/>
            </a:pPr>
            <a:r>
              <a:rPr lang="en-US" sz="2400" dirty="0">
                <a:latin typeface="Times New Roman" panose="02020603050405020304" pitchFamily="18" charset="0"/>
                <a:ea typeface="Arial"/>
                <a:cs typeface="Times New Roman" panose="02020603050405020304" pitchFamily="18" charset="0"/>
                <a:sym typeface="Arial"/>
              </a:rPr>
              <a:t>To implement automatic water sprinkler to the trees whenever the humidity level is very low or the temperature is very high. </a:t>
            </a:r>
            <a:r>
              <a:rPr lang="en-IN" sz="2400" dirty="0">
                <a:latin typeface="Times New Roman" panose="02020603050405020304" pitchFamily="18" charset="0"/>
                <a:ea typeface="Arial"/>
                <a:cs typeface="Times New Roman" panose="02020603050405020304" pitchFamily="18" charset="0"/>
                <a:sym typeface="Arial"/>
              </a:rPr>
              <a:t> </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5600" y="0"/>
            <a:ext cx="11360800" cy="810400"/>
          </a:xfrm>
        </p:spPr>
        <p:txBody>
          <a:bodyPr>
            <a:noAutofit/>
          </a:bodyPr>
          <a:lstStyle/>
          <a:p>
            <a:pPr algn="ctr"/>
            <a:r>
              <a:rPr lang="en-IN" sz="3733" b="1" dirty="0">
                <a:solidFill>
                  <a:schemeClr val="tx1"/>
                </a:solidFill>
                <a:latin typeface="Times New Roman" panose="02020603050405020304" pitchFamily="18" charset="0"/>
                <a:cs typeface="Times New Roman" panose="02020603050405020304" pitchFamily="18" charset="0"/>
              </a:rPr>
              <a:t>REFERENCES</a:t>
            </a:r>
          </a:p>
        </p:txBody>
      </p:sp>
      <p:sp>
        <p:nvSpPr>
          <p:cNvPr id="3" name="Text Placeholder 2"/>
          <p:cNvSpPr>
            <a:spLocks noGrp="1"/>
          </p:cNvSpPr>
          <p:nvPr>
            <p:ph type="body" idx="1"/>
          </p:nvPr>
        </p:nvSpPr>
        <p:spPr>
          <a:xfrm>
            <a:off x="256572" y="802901"/>
            <a:ext cx="12298139" cy="5001337"/>
          </a:xfrm>
        </p:spPr>
        <p:txBody>
          <a:bodyPr>
            <a:noAutofit/>
          </a:bodyPr>
          <a:lstStyle/>
          <a:p>
            <a:pPr marL="152396" indent="0">
              <a:lnSpc>
                <a:spcPct val="120000"/>
              </a:lnSpc>
              <a:buNone/>
            </a:pPr>
            <a:r>
              <a:rPr lang="en-IN" sz="2000" dirty="0">
                <a:latin typeface="Times New Roman" panose="02020603050405020304" pitchFamily="18" charset="0"/>
                <a:cs typeface="Times New Roman" panose="02020603050405020304" pitchFamily="18" charset="0"/>
              </a:rPr>
              <a:t>1. The Author </a:t>
            </a:r>
            <a:r>
              <a:rPr lang="en-IN" sz="2000" dirty="0" err="1">
                <a:latin typeface="Times New Roman" panose="02020603050405020304" pitchFamily="18" charset="0"/>
                <a:cs typeface="Times New Roman" panose="02020603050405020304" pitchFamily="18" charset="0"/>
              </a:rPr>
              <a:t>A.Kulkarni</a:t>
            </a:r>
            <a:r>
              <a:rPr lang="en-IN" sz="2000" dirty="0">
                <a:latin typeface="Times New Roman" panose="02020603050405020304" pitchFamily="18" charset="0"/>
                <a:cs typeface="Times New Roman" panose="02020603050405020304" pitchFamily="18" charset="0"/>
              </a:rPr>
              <a:t> et.al. “Wireless Sensor Network (WSN) for protection high cost trees in remote jungles from fire and poaching”, International Seminar on Sandalwood: Current Trends and Future Prospects,2022.</a:t>
            </a:r>
          </a:p>
          <a:p>
            <a:pPr marL="152396" indent="0">
              <a:lnSpc>
                <a:spcPct val="120000"/>
              </a:lnSpc>
              <a:buNone/>
            </a:pPr>
            <a:endParaRPr lang="en-IN" sz="2000" dirty="0">
              <a:latin typeface="Times New Roman" panose="02020603050405020304" pitchFamily="18" charset="0"/>
              <a:cs typeface="Times New Roman" panose="02020603050405020304" pitchFamily="18" charset="0"/>
            </a:endParaRPr>
          </a:p>
          <a:p>
            <a:pPr marL="152396" indent="0">
              <a:lnSpc>
                <a:spcPct val="120000"/>
              </a:lnSpc>
              <a:buNone/>
            </a:pPr>
            <a:r>
              <a:rPr lang="en-IN" sz="2000" dirty="0">
                <a:latin typeface="Times New Roman" panose="02020603050405020304" pitchFamily="18" charset="0"/>
                <a:cs typeface="Times New Roman" panose="02020603050405020304" pitchFamily="18" charset="0"/>
              </a:rPr>
              <a:t>2. The Author </a:t>
            </a:r>
            <a:r>
              <a:rPr lang="en-IN" sz="2000" dirty="0" err="1">
                <a:latin typeface="Times New Roman" panose="02020603050405020304" pitchFamily="18" charset="0"/>
                <a:cs typeface="Times New Roman" panose="02020603050405020304" pitchFamily="18" charset="0"/>
              </a:rPr>
              <a:t>S.Veerasingam</a:t>
            </a:r>
            <a:r>
              <a:rPr lang="en-IN" sz="2000" dirty="0">
                <a:latin typeface="Times New Roman" panose="02020603050405020304" pitchFamily="18" charset="0"/>
                <a:cs typeface="Times New Roman" panose="02020603050405020304" pitchFamily="18" charset="0"/>
              </a:rPr>
              <a:t> et.al. “Design of Wireless Sensor Network node on </a:t>
            </a:r>
            <a:r>
              <a:rPr lang="en-IN" sz="2000" dirty="0" err="1">
                <a:latin typeface="Times New Roman" panose="02020603050405020304" pitchFamily="18" charset="0"/>
                <a:cs typeface="Times New Roman" panose="02020603050405020304" pitchFamily="18" charset="0"/>
              </a:rPr>
              <a:t>Zigbee</a:t>
            </a:r>
            <a:r>
              <a:rPr lang="en-IN" sz="2000" dirty="0">
                <a:latin typeface="Times New Roman" panose="02020603050405020304" pitchFamily="18" charset="0"/>
                <a:cs typeface="Times New Roman" panose="02020603050405020304" pitchFamily="18" charset="0"/>
              </a:rPr>
              <a:t> for Temperature Monitoring” International Conference on Advances in Computing, Control and Telecommunication Technologies,2022.</a:t>
            </a:r>
          </a:p>
          <a:p>
            <a:pPr marL="152396" indent="0">
              <a:lnSpc>
                <a:spcPct val="120000"/>
              </a:lnSpc>
              <a:buNone/>
            </a:pPr>
            <a:endParaRPr lang="en-IN" sz="2000" dirty="0">
              <a:latin typeface="Times New Roman" panose="02020603050405020304" pitchFamily="18" charset="0"/>
              <a:cs typeface="Times New Roman" panose="02020603050405020304" pitchFamily="18" charset="0"/>
            </a:endParaRPr>
          </a:p>
          <a:p>
            <a:pPr marL="152396" indent="0">
              <a:lnSpc>
                <a:spcPct val="120000"/>
              </a:lnSpc>
              <a:buNone/>
            </a:pPr>
            <a:r>
              <a:rPr lang="en-IN" sz="2000" dirty="0">
                <a:latin typeface="Times New Roman" panose="02020603050405020304" pitchFamily="18" charset="0"/>
                <a:cs typeface="Times New Roman" panose="02020603050405020304" pitchFamily="18" charset="0"/>
              </a:rPr>
              <a:t>3. The author </a:t>
            </a:r>
            <a:r>
              <a:rPr lang="en-IN" sz="2000" dirty="0" err="1">
                <a:latin typeface="Times New Roman" panose="02020603050405020304" pitchFamily="18" charset="0"/>
                <a:cs typeface="Times New Roman" panose="02020603050405020304" pitchFamily="18" charset="0"/>
              </a:rPr>
              <a:t>M.Upadhye</a:t>
            </a:r>
            <a:r>
              <a:rPr lang="en-IN" sz="2000" dirty="0">
                <a:latin typeface="Times New Roman" panose="02020603050405020304" pitchFamily="18" charset="0"/>
                <a:cs typeface="Times New Roman" panose="02020603050405020304" pitchFamily="18" charset="0"/>
              </a:rPr>
              <a:t> et.al “Real-Time Wireless Vibration Monitoring System Using LabVIEW” 2022, International conference on Intelligent Computing. </a:t>
            </a:r>
          </a:p>
          <a:p>
            <a:pPr marL="152396" indent="0">
              <a:lnSpc>
                <a:spcPct val="120000"/>
              </a:lnSpc>
              <a:buNone/>
            </a:pPr>
            <a:endParaRPr lang="en-IN" sz="2000" dirty="0">
              <a:latin typeface="Times New Roman" panose="02020603050405020304" pitchFamily="18" charset="0"/>
              <a:cs typeface="Times New Roman" panose="02020603050405020304" pitchFamily="18" charset="0"/>
            </a:endParaRPr>
          </a:p>
          <a:p>
            <a:pPr marL="152396" indent="0">
              <a:lnSpc>
                <a:spcPct val="120000"/>
              </a:lnSpc>
              <a:buNone/>
            </a:pPr>
            <a:r>
              <a:rPr lang="en-IN" sz="2000" dirty="0">
                <a:latin typeface="Times New Roman" panose="02020603050405020304" pitchFamily="18" charset="0"/>
                <a:cs typeface="Times New Roman" panose="02020603050405020304" pitchFamily="18" charset="0"/>
              </a:rPr>
              <a:t>4. The author </a:t>
            </a:r>
            <a:r>
              <a:rPr lang="en-IN" sz="2000" dirty="0" err="1">
                <a:latin typeface="Times New Roman" panose="02020603050405020304" pitchFamily="18" charset="0"/>
                <a:cs typeface="Times New Roman" panose="02020603050405020304" pitchFamily="18" charset="0"/>
              </a:rPr>
              <a:t>H.Hamza</a:t>
            </a:r>
            <a:r>
              <a:rPr lang="en-IN" sz="2000" dirty="0">
                <a:latin typeface="Times New Roman" panose="02020603050405020304" pitchFamily="18" charset="0"/>
                <a:cs typeface="Times New Roman" panose="02020603050405020304" pitchFamily="18" charset="0"/>
              </a:rPr>
              <a:t> et.al "Trees Theft Control system",2020 Texas Instruments India Educators' conference (TIIEC),India.</a:t>
            </a:r>
          </a:p>
          <a:p>
            <a:pPr marL="152396" indent="0">
              <a:lnSpc>
                <a:spcPct val="120000"/>
              </a:lnSpc>
              <a:buNone/>
            </a:pPr>
            <a:endParaRPr lang="en-IN" sz="2000" dirty="0">
              <a:latin typeface="Times New Roman" panose="02020603050405020304" pitchFamily="18" charset="0"/>
              <a:cs typeface="Times New Roman" panose="02020603050405020304" pitchFamily="18" charset="0"/>
            </a:endParaRPr>
          </a:p>
          <a:p>
            <a:pPr marL="152396" indent="0">
              <a:lnSpc>
                <a:spcPct val="120000"/>
              </a:lnSpc>
              <a:buNone/>
            </a:pPr>
            <a:r>
              <a:rPr lang="en-IN" sz="2000" dirty="0">
                <a:latin typeface="Times New Roman" panose="02020603050405020304" pitchFamily="18" charset="0"/>
                <a:cs typeface="Times New Roman" panose="02020603050405020304" pitchFamily="18" charset="0"/>
              </a:rPr>
              <a:t>5. The author </a:t>
            </a:r>
            <a:r>
              <a:rPr lang="en-IN" sz="2000" dirty="0" err="1">
                <a:latin typeface="Times New Roman" panose="02020603050405020304" pitchFamily="18" charset="0"/>
                <a:cs typeface="Times New Roman" panose="02020603050405020304" pitchFamily="18" charset="0"/>
              </a:rPr>
              <a:t>N.Shilpa</a:t>
            </a:r>
            <a:r>
              <a:rPr lang="en-IN" sz="2000" dirty="0">
                <a:latin typeface="Times New Roman" panose="02020603050405020304" pitchFamily="18" charset="0"/>
                <a:cs typeface="Times New Roman" panose="02020603050405020304" pitchFamily="18" charset="0"/>
              </a:rPr>
              <a:t> et.al "IOT Based Anti-poaching of Trees",  International Journal of Engineering and Advanced Technology (IJEAT), ISSN : 2249-8958, volume-8 Issue-5, June 2019, India.</a:t>
            </a:r>
          </a:p>
          <a:p>
            <a:pPr marL="152396" indent="0">
              <a:lnSpc>
                <a:spcPct val="120000"/>
              </a:lnSpc>
              <a:buNone/>
            </a:pPr>
            <a:endParaRPr lang="en-IN" sz="1867"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437567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11" name="Rectangle 2"/>
          <p:cNvSpPr txBox="1"/>
          <p:nvPr/>
        </p:nvSpPr>
        <p:spPr>
          <a:xfrm>
            <a:off x="591670" y="2702621"/>
            <a:ext cx="5369900" cy="18830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lgn="ctr">
              <a:defRPr sz="7700" b="1">
                <a:ln w="12700" cap="flat">
                  <a:solidFill>
                    <a:srgbClr val="3F7819"/>
                  </a:solidFill>
                  <a:prstDash val="solid"/>
                  <a:round/>
                </a:ln>
                <a:blipFill rotWithShape="1">
                  <a:blip r:embed="rId2"/>
                  <a:srcRect/>
                  <a:tile tx="0" ty="0" sx="100000" sy="100000" flip="none" algn="tl"/>
                </a:blipFill>
                <a:effectLst>
                  <a:outerShdw dist="38100" dir="2640000" rotWithShape="0">
                    <a:srgbClr val="90C226"/>
                  </a:outerShdw>
                </a:effectLst>
                <a:latin typeface="Trebuchet MS"/>
                <a:ea typeface="Trebuchet MS"/>
                <a:cs typeface="Trebuchet MS"/>
                <a:sym typeface="Trebuchet MS"/>
              </a:defRPr>
            </a:lvl1pPr>
          </a:lstStyle>
          <a:p>
            <a:r>
              <a:rPr dirty="0">
                <a:solidFill>
                  <a:schemeClr val="tx1"/>
                </a:solidFill>
              </a:rPr>
              <a:t>THANK YOU</a:t>
            </a:r>
          </a:p>
        </p:txBody>
      </p:sp>
      <p:pic>
        <p:nvPicPr>
          <p:cNvPr id="5" name="Picture 4">
            <a:extLst>
              <a:ext uri="{FF2B5EF4-FFF2-40B4-BE49-F238E27FC236}">
                <a16:creationId xmlns:a16="http://schemas.microsoft.com/office/drawing/2014/main" id="{EB42CAAB-9A00-F0D1-7A4E-BA6AEC660C52}"/>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50800" dist="50800" dir="5400000" algn="ctr" rotWithShape="0">
              <a:srgbClr val="000000">
                <a:alpha val="0"/>
              </a:srgbClr>
            </a:outerShdw>
            <a:reflection stA="35878" endPos="65000" dist="50800" dir="5400000" sy="-100000" algn="bl" rotWithShape="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81" name="TextBox 5"/>
          <p:cNvSpPr txBox="1"/>
          <p:nvPr/>
        </p:nvSpPr>
        <p:spPr>
          <a:xfrm>
            <a:off x="7419113" y="913869"/>
            <a:ext cx="6008571" cy="4580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150000"/>
              </a:lnSpc>
              <a:buSzPct val="100000"/>
              <a:defRPr b="1">
                <a:latin typeface="Times New Roman"/>
                <a:ea typeface="Times New Roman"/>
                <a:cs typeface="Times New Roman"/>
                <a:sym typeface="Times New Roman"/>
              </a:defRPr>
            </a:pPr>
            <a:endParaRPr dirty="0"/>
          </a:p>
        </p:txBody>
      </p:sp>
      <p:sp>
        <p:nvSpPr>
          <p:cNvPr id="482" name="Rectangle 2"/>
          <p:cNvSpPr txBox="1"/>
          <p:nvPr/>
        </p:nvSpPr>
        <p:spPr>
          <a:xfrm>
            <a:off x="674369" y="128983"/>
            <a:ext cx="3737611" cy="1399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000" b="1">
                <a:latin typeface="Times New Roman"/>
                <a:ea typeface="Times New Roman"/>
                <a:cs typeface="Times New Roman"/>
                <a:sym typeface="Times New Roman"/>
              </a:defRPr>
            </a:lvl1pPr>
          </a:lstStyle>
          <a:p>
            <a:r>
              <a:rPr dirty="0"/>
              <a:t>CONTENTS</a:t>
            </a:r>
            <a:endParaRPr dirty="0">
              <a:latin typeface="Trebuchet MS"/>
              <a:ea typeface="Trebuchet MS"/>
              <a:cs typeface="Trebuchet MS"/>
              <a:sym typeface="Trebuchet MS"/>
            </a:endParaRPr>
          </a:p>
        </p:txBody>
      </p:sp>
      <p:pic>
        <p:nvPicPr>
          <p:cNvPr id="3" name="Picture 2">
            <a:extLst>
              <a:ext uri="{FF2B5EF4-FFF2-40B4-BE49-F238E27FC236}">
                <a16:creationId xmlns:a16="http://schemas.microsoft.com/office/drawing/2014/main" id="{1CB140C9-47E3-83C3-32AC-833DFB32859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9354"/>
            <a:ext cx="12198308" cy="6858000"/>
          </a:xfrm>
          <a:prstGeom prst="rect">
            <a:avLst/>
          </a:prstGeom>
        </p:spPr>
      </p:pic>
      <p:sp>
        <p:nvSpPr>
          <p:cNvPr id="4" name="TextBox 3">
            <a:extLst>
              <a:ext uri="{FF2B5EF4-FFF2-40B4-BE49-F238E27FC236}">
                <a16:creationId xmlns:a16="http://schemas.microsoft.com/office/drawing/2014/main" id="{294939F0-3C60-C29C-94AC-D2A2EFDB88C4}"/>
              </a:ext>
            </a:extLst>
          </p:cNvPr>
          <p:cNvSpPr txBox="1"/>
          <p:nvPr/>
        </p:nvSpPr>
        <p:spPr>
          <a:xfrm>
            <a:off x="674369" y="1492291"/>
            <a:ext cx="6172200" cy="3854710"/>
          </a:xfrm>
          <a:prstGeom prst="rect">
            <a:avLst/>
          </a:prstGeom>
          <a:noFill/>
        </p:spPr>
        <p:txBody>
          <a:bodyPr wrap="square">
            <a:spAutoFit/>
          </a:bodyPr>
          <a:lstStyle/>
          <a:p>
            <a:pPr marL="457200" lvl="0" indent="-330200" algn="l" rtl="0">
              <a:lnSpc>
                <a:spcPct val="105000"/>
              </a:lnSpc>
              <a:spcBef>
                <a:spcPts val="0"/>
              </a:spcBef>
              <a:spcAft>
                <a:spcPts val="0"/>
              </a:spcAft>
              <a:buSzPts val="1600"/>
              <a:buFont typeface="Wingdings" pitchFamily="2" charset="2"/>
              <a:buChar char="v"/>
            </a:pPr>
            <a:r>
              <a:rPr lang="en-GB" sz="1800" dirty="0">
                <a:latin typeface="Times New Roman" panose="02020603050405020304" pitchFamily="18" charset="0"/>
                <a:cs typeface="Times New Roman" panose="02020603050405020304" pitchFamily="18" charset="0"/>
              </a:rPr>
              <a:t>Abstract</a:t>
            </a:r>
          </a:p>
          <a:p>
            <a:pPr marL="457200" lvl="0" indent="-330200" algn="l" rtl="0">
              <a:lnSpc>
                <a:spcPct val="105000"/>
              </a:lnSpc>
              <a:spcBef>
                <a:spcPts val="0"/>
              </a:spcBef>
              <a:spcAft>
                <a:spcPts val="0"/>
              </a:spcAft>
              <a:buSzPts val="1600"/>
              <a:buFont typeface="Wingdings" pitchFamily="2" charset="2"/>
              <a:buChar char="v"/>
            </a:pPr>
            <a:r>
              <a:rPr lang="en-GB" sz="1800" dirty="0">
                <a:latin typeface="Times New Roman" panose="02020603050405020304" pitchFamily="18" charset="0"/>
                <a:cs typeface="Times New Roman" panose="02020603050405020304" pitchFamily="18" charset="0"/>
              </a:rPr>
              <a:t>Introduction</a:t>
            </a:r>
          </a:p>
          <a:p>
            <a:pPr marL="457200" lvl="0" indent="-330200" algn="l" rtl="0">
              <a:lnSpc>
                <a:spcPct val="105000"/>
              </a:lnSpc>
              <a:spcBef>
                <a:spcPts val="0"/>
              </a:spcBef>
              <a:spcAft>
                <a:spcPts val="0"/>
              </a:spcAft>
              <a:buSzPts val="1600"/>
              <a:buFont typeface="Wingdings" pitchFamily="2" charset="2"/>
              <a:buChar char="v"/>
            </a:pPr>
            <a:r>
              <a:rPr lang="en-GB" sz="1800" dirty="0">
                <a:latin typeface="Times New Roman" panose="02020603050405020304" pitchFamily="18" charset="0"/>
                <a:cs typeface="Times New Roman" panose="02020603050405020304" pitchFamily="18" charset="0"/>
              </a:rPr>
              <a:t>Summary of literature survey</a:t>
            </a:r>
          </a:p>
          <a:p>
            <a:pPr marL="457200" lvl="0" indent="-330200" algn="l" rtl="0">
              <a:lnSpc>
                <a:spcPct val="105000"/>
              </a:lnSpc>
              <a:spcBef>
                <a:spcPts val="0"/>
              </a:spcBef>
              <a:spcAft>
                <a:spcPts val="0"/>
              </a:spcAft>
              <a:buSzPts val="1600"/>
              <a:buFont typeface="Wingdings" pitchFamily="2" charset="2"/>
              <a:buChar char="v"/>
            </a:pPr>
            <a:r>
              <a:rPr lang="en-GB" sz="1800" dirty="0">
                <a:latin typeface="Times New Roman" panose="02020603050405020304" pitchFamily="18" charset="0"/>
                <a:cs typeface="Times New Roman" panose="02020603050405020304" pitchFamily="18" charset="0"/>
              </a:rPr>
              <a:t>Existing system</a:t>
            </a:r>
          </a:p>
          <a:p>
            <a:pPr marL="457200" lvl="0" indent="-330200" algn="l" rtl="0">
              <a:lnSpc>
                <a:spcPct val="105000"/>
              </a:lnSpc>
              <a:spcBef>
                <a:spcPts val="0"/>
              </a:spcBef>
              <a:spcAft>
                <a:spcPts val="0"/>
              </a:spcAft>
              <a:buSzPts val="1600"/>
              <a:buFont typeface="Wingdings" pitchFamily="2" charset="2"/>
              <a:buChar char="v"/>
            </a:pPr>
            <a:r>
              <a:rPr lang="en-GB" sz="1800" dirty="0">
                <a:latin typeface="Times New Roman" panose="02020603050405020304" pitchFamily="18" charset="0"/>
                <a:cs typeface="Times New Roman" panose="02020603050405020304" pitchFamily="18" charset="0"/>
              </a:rPr>
              <a:t>Problem statement</a:t>
            </a:r>
          </a:p>
          <a:p>
            <a:pPr marL="457200" lvl="0" indent="-330200" algn="l" rtl="0">
              <a:lnSpc>
                <a:spcPct val="105000"/>
              </a:lnSpc>
              <a:spcBef>
                <a:spcPts val="0"/>
              </a:spcBef>
              <a:spcAft>
                <a:spcPts val="0"/>
              </a:spcAft>
              <a:buSzPts val="1600"/>
              <a:buFont typeface="Wingdings" pitchFamily="2" charset="2"/>
              <a:buChar char="v"/>
            </a:pPr>
            <a:r>
              <a:rPr lang="en-GB" sz="1800" dirty="0">
                <a:latin typeface="Times New Roman" panose="02020603050405020304" pitchFamily="18" charset="0"/>
                <a:cs typeface="Times New Roman" panose="02020603050405020304" pitchFamily="18" charset="0"/>
              </a:rPr>
              <a:t>Proposed system</a:t>
            </a:r>
          </a:p>
          <a:p>
            <a:pPr marL="457200" lvl="0" indent="-330200" algn="l" rtl="0">
              <a:lnSpc>
                <a:spcPct val="105000"/>
              </a:lnSpc>
              <a:spcBef>
                <a:spcPts val="0"/>
              </a:spcBef>
              <a:spcAft>
                <a:spcPts val="0"/>
              </a:spcAft>
              <a:buSzPts val="1600"/>
              <a:buFont typeface="Wingdings" pitchFamily="2" charset="2"/>
              <a:buChar char="v"/>
            </a:pPr>
            <a:r>
              <a:rPr lang="en-GB" sz="1800" dirty="0">
                <a:latin typeface="Times New Roman" panose="02020603050405020304" pitchFamily="18" charset="0"/>
                <a:cs typeface="Times New Roman" panose="02020603050405020304" pitchFamily="18" charset="0"/>
              </a:rPr>
              <a:t>Objectives</a:t>
            </a:r>
          </a:p>
          <a:p>
            <a:pPr marL="457200" lvl="0" indent="-330200" algn="l" rtl="0">
              <a:lnSpc>
                <a:spcPct val="105000"/>
              </a:lnSpc>
              <a:spcBef>
                <a:spcPts val="0"/>
              </a:spcBef>
              <a:spcAft>
                <a:spcPts val="0"/>
              </a:spcAft>
              <a:buSzPts val="1600"/>
              <a:buFont typeface="Wingdings" pitchFamily="2" charset="2"/>
              <a:buChar char="v"/>
            </a:pPr>
            <a:r>
              <a:rPr lang="en-GB" sz="1800" dirty="0">
                <a:latin typeface="Times New Roman" panose="02020603050405020304" pitchFamily="18" charset="0"/>
                <a:cs typeface="Times New Roman" panose="02020603050405020304" pitchFamily="18" charset="0"/>
              </a:rPr>
              <a:t>System requirements </a:t>
            </a:r>
          </a:p>
          <a:p>
            <a:pPr marL="457200" lvl="0" indent="-330200" algn="l" rtl="0">
              <a:lnSpc>
                <a:spcPct val="105000"/>
              </a:lnSpc>
              <a:spcBef>
                <a:spcPts val="0"/>
              </a:spcBef>
              <a:spcAft>
                <a:spcPts val="0"/>
              </a:spcAft>
              <a:buSzPts val="1600"/>
              <a:buFont typeface="Wingdings" pitchFamily="2" charset="2"/>
              <a:buChar char="v"/>
            </a:pPr>
            <a:r>
              <a:rPr lang="en-GB" sz="1800" dirty="0">
                <a:latin typeface="Times New Roman" panose="02020603050405020304" pitchFamily="18" charset="0"/>
                <a:cs typeface="Times New Roman" panose="02020603050405020304" pitchFamily="18" charset="0"/>
              </a:rPr>
              <a:t>System architecture</a:t>
            </a:r>
          </a:p>
          <a:p>
            <a:pPr marL="457200" lvl="0" indent="-330200" algn="l" rtl="0">
              <a:lnSpc>
                <a:spcPct val="105000"/>
              </a:lnSpc>
              <a:spcBef>
                <a:spcPts val="0"/>
              </a:spcBef>
              <a:spcAft>
                <a:spcPts val="0"/>
              </a:spcAft>
              <a:buSzPts val="1600"/>
              <a:buFont typeface="Wingdings" pitchFamily="2" charset="2"/>
              <a:buChar char="v"/>
            </a:pPr>
            <a:r>
              <a:rPr lang="en-GB" sz="1800" dirty="0">
                <a:latin typeface="Times New Roman" panose="02020603050405020304" pitchFamily="18" charset="0"/>
                <a:cs typeface="Times New Roman" panose="02020603050405020304" pitchFamily="18" charset="0"/>
              </a:rPr>
              <a:t>Methodology</a:t>
            </a:r>
          </a:p>
          <a:p>
            <a:pPr marL="457200" lvl="0" indent="-330200" algn="l" rtl="0">
              <a:lnSpc>
                <a:spcPct val="105000"/>
              </a:lnSpc>
              <a:spcBef>
                <a:spcPts val="0"/>
              </a:spcBef>
              <a:spcAft>
                <a:spcPts val="0"/>
              </a:spcAft>
              <a:buSzPts val="1600"/>
              <a:buFont typeface="Wingdings" pitchFamily="2" charset="2"/>
              <a:buChar char="v"/>
            </a:pPr>
            <a:r>
              <a:rPr lang="en-GB" sz="1800" dirty="0">
                <a:latin typeface="Times New Roman" panose="02020603050405020304" pitchFamily="18" charset="0"/>
                <a:cs typeface="Times New Roman" panose="02020603050405020304" pitchFamily="18" charset="0"/>
              </a:rPr>
              <a:t>Results</a:t>
            </a:r>
          </a:p>
          <a:p>
            <a:pPr marL="457200" lvl="0" indent="-330200" algn="l" rtl="0">
              <a:lnSpc>
                <a:spcPct val="105000"/>
              </a:lnSpc>
              <a:spcBef>
                <a:spcPts val="0"/>
              </a:spcBef>
              <a:spcAft>
                <a:spcPts val="0"/>
              </a:spcAft>
              <a:buSzPts val="1600"/>
              <a:buFont typeface="Wingdings" pitchFamily="2" charset="2"/>
              <a:buChar char="v"/>
            </a:pPr>
            <a:r>
              <a:rPr lang="en-GB" sz="1800" dirty="0">
                <a:latin typeface="Times New Roman" panose="02020603050405020304" pitchFamily="18" charset="0"/>
                <a:cs typeface="Times New Roman" panose="02020603050405020304" pitchFamily="18" charset="0"/>
              </a:rPr>
              <a:t>Conclusion</a:t>
            </a:r>
          </a:p>
          <a:p>
            <a:pPr marL="457200" lvl="0" indent="-330200" algn="l" rtl="0">
              <a:lnSpc>
                <a:spcPct val="105000"/>
              </a:lnSpc>
              <a:spcBef>
                <a:spcPts val="0"/>
              </a:spcBef>
              <a:spcAft>
                <a:spcPts val="0"/>
              </a:spcAft>
              <a:buSzPts val="1600"/>
              <a:buFont typeface="Wingdings" pitchFamily="2" charset="2"/>
              <a:buChar char="v"/>
            </a:pPr>
            <a:r>
              <a:rPr lang="en-GB" sz="1800" dirty="0">
                <a:latin typeface="Times New Roman" panose="02020603050405020304" pitchFamily="18" charset="0"/>
                <a:cs typeface="Times New Roman" panose="02020603050405020304" pitchFamily="18" charset="0"/>
              </a:rPr>
              <a:t>Future scope</a:t>
            </a: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01"/>
        <p:cNvGrpSpPr/>
        <p:nvPr/>
      </p:nvGrpSpPr>
      <p:grpSpPr>
        <a:xfrm>
          <a:off x="0" y="0"/>
          <a:ext cx="0" cy="0"/>
          <a:chOff x="0" y="0"/>
          <a:chExt cx="0" cy="0"/>
        </a:xfrm>
      </p:grpSpPr>
      <p:sp useBgFill="1">
        <p:nvSpPr>
          <p:cNvPr id="102" name="Google Shape;102;p15"/>
          <p:cNvSpPr txBox="1">
            <a:spLocks noGrp="1"/>
          </p:cNvSpPr>
          <p:nvPr>
            <p:ph type="title"/>
          </p:nvPr>
        </p:nvSpPr>
        <p:spPr>
          <a:xfrm>
            <a:off x="3200400" y="156237"/>
            <a:ext cx="5367528" cy="810400"/>
          </a:xfrm>
          <a:prstGeom prst="rect">
            <a:avLst/>
          </a:prstGeom>
          <a:ln>
            <a:noFill/>
          </a:ln>
        </p:spPr>
        <p:txBody>
          <a:bodyPr spcFirstLastPara="1" wrap="square" lIns="121900" tIns="121900" rIns="121900" bIns="121900" anchor="t" anchorCtr="0">
            <a:noAutofit/>
          </a:bodyPr>
          <a:lstStyle/>
          <a:p>
            <a:pPr algn="ctr"/>
            <a:r>
              <a:rPr lang="en-US" sz="4800" b="1" dirty="0">
                <a:solidFill>
                  <a:schemeClr val="tx1"/>
                </a:solidFill>
                <a:latin typeface="Times New Roman" panose="02020603050405020304" pitchFamily="18" charset="0"/>
                <a:cs typeface="Times New Roman" panose="02020603050405020304" pitchFamily="18" charset="0"/>
              </a:rPr>
              <a:t>ABSTRACT</a:t>
            </a:r>
            <a:endParaRPr sz="4800" b="1" dirty="0">
              <a:solidFill>
                <a:schemeClr val="tx1"/>
              </a:solidFill>
              <a:latin typeface="Times New Roman" panose="02020603050405020304" pitchFamily="18" charset="0"/>
              <a:cs typeface="Times New Roman" panose="02020603050405020304" pitchFamily="18" charset="0"/>
            </a:endParaRPr>
          </a:p>
        </p:txBody>
      </p:sp>
      <p:sp>
        <p:nvSpPr>
          <p:cNvPr id="103" name="Google Shape;103;p15"/>
          <p:cNvSpPr txBox="1">
            <a:spLocks noGrp="1"/>
          </p:cNvSpPr>
          <p:nvPr>
            <p:ph idx="1"/>
          </p:nvPr>
        </p:nvSpPr>
        <p:spPr>
          <a:xfrm>
            <a:off x="333304" y="1137611"/>
            <a:ext cx="11360800" cy="4452000"/>
          </a:xfrm>
          <a:prstGeom prst="rect">
            <a:avLst/>
          </a:prstGeom>
          <a:noFill/>
        </p:spPr>
        <p:txBody>
          <a:bodyPr spcFirstLastPara="1" wrap="square" lIns="121900" tIns="121900" rIns="121900" bIns="121900" anchor="t" anchorCtr="0">
            <a:noAutofit/>
          </a:bodyPr>
          <a:lstStyle/>
          <a:p>
            <a:pPr marL="0" indent="0" algn="just">
              <a:lnSpc>
                <a:spcPct val="150000"/>
              </a:lnSpc>
              <a:spcBef>
                <a:spcPts val="1333"/>
              </a:spcBef>
              <a:spcAft>
                <a:spcPts val="1600"/>
              </a:spcAft>
              <a:buNone/>
            </a:pPr>
            <a:r>
              <a:rPr lang="en-US" sz="2400" dirty="0">
                <a:solidFill>
                  <a:schemeClr val="tx1"/>
                </a:solidFill>
                <a:latin typeface="Times New Roman" panose="02020603050405020304" pitchFamily="18" charset="0"/>
                <a:cs typeface="Times New Roman" panose="02020603050405020304" pitchFamily="18" charset="0"/>
              </a:rPr>
              <a:t>Smuggling of the most important trees such as sandal wood in forests, poses a serious threat to forest resources, causes significant economic damage and ultimately has quite a devastating effect on the environment all over the world. We propose a microcontroller based antipoaching system employing WSN technology, which is capable of detecting theft by monitoring the vibrations produced by the cutting of trees/branches using a 3 axis MEMS accelerometer. A microcontroller is used along with mobile so that the information can be uploaded. WSN is widely used technology in remote monitoring applications. The embedded system architecture and the hardware/software designs are described in detail. Vibration data collected by various tests on wood and simulated using Arduino IDE.</a:t>
            </a:r>
            <a:endParaRPr sz="2400" dirty="0">
              <a:solidFill>
                <a:schemeClr val="tx1"/>
              </a:solidFill>
              <a:highlight>
                <a:schemeClr val="lt1"/>
              </a:highlight>
              <a:latin typeface="Times New Roman" panose="02020603050405020304" pitchFamily="18" charset="0"/>
              <a:ea typeface="Arial"/>
              <a:cs typeface="Times New Roman" panose="02020603050405020304" pitchFamily="18" charset="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64000">
              <a:schemeClr val="accent1">
                <a:lumMod val="45000"/>
                <a:lumOff val="55000"/>
              </a:schemeClr>
            </a:gs>
            <a:gs pos="7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84" name="Rectangle 1"/>
          <p:cNvSpPr txBox="1"/>
          <p:nvPr/>
        </p:nvSpPr>
        <p:spPr>
          <a:xfrm>
            <a:off x="0" y="276392"/>
            <a:ext cx="5713124" cy="7640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4000" b="1">
                <a:latin typeface="Times New Roman"/>
                <a:ea typeface="Times New Roman"/>
                <a:cs typeface="Times New Roman"/>
                <a:sym typeface="Times New Roman"/>
              </a:defRPr>
            </a:pPr>
            <a:r>
              <a:rPr dirty="0"/>
              <a:t>INTRODUCTION</a:t>
            </a:r>
            <a:r>
              <a:rPr sz="4800" dirty="0"/>
              <a:t> </a:t>
            </a:r>
          </a:p>
        </p:txBody>
      </p:sp>
      <p:sp>
        <p:nvSpPr>
          <p:cNvPr id="485" name="TextBox 2"/>
          <p:cNvSpPr txBox="1"/>
          <p:nvPr/>
        </p:nvSpPr>
        <p:spPr>
          <a:xfrm>
            <a:off x="215236" y="1662579"/>
            <a:ext cx="9143917" cy="41549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285750" indent="-285750" algn="just">
              <a:buSzPct val="100000"/>
              <a:buChar char="➢"/>
              <a:defRPr sz="2400">
                <a:latin typeface="Times New Roman"/>
                <a:ea typeface="Times New Roman"/>
                <a:cs typeface="Times New Roman"/>
                <a:sym typeface="Times New Roman"/>
              </a:defRPr>
            </a:pPr>
            <a:r>
              <a:rPr dirty="0"/>
              <a:t>In recent years poaching or smuggling of environmentally and economically important species of trees in forested areas- such as Sandalwood, Teakwood, Pine and Rosewood has been tremendously increased. There have been several initiatives undertaken by different stakeholders– and in particular by the Govt. of India, to mitigate these problems.</a:t>
            </a:r>
            <a:endParaRPr dirty="0">
              <a:sym typeface="Trebuchet MS"/>
            </a:endParaRPr>
          </a:p>
          <a:p>
            <a:pPr marL="285750" indent="-285750" algn="just">
              <a:buSzPct val="100000"/>
              <a:buChar char="➢"/>
              <a:defRPr sz="2400">
                <a:latin typeface="Times New Roman"/>
                <a:ea typeface="Times New Roman"/>
                <a:cs typeface="Times New Roman"/>
                <a:sym typeface="Times New Roman"/>
              </a:defRPr>
            </a:pPr>
            <a:r>
              <a:rPr dirty="0"/>
              <a:t>The main goal of our project is to design and develop a product which is portable wireless sensor node  which is a part of wireless sensor Network. It will be mounted on trunk of each tree, capable of detecting theft as well as automatically initiate send alarm signals if any to remote terminal through wireless media.</a:t>
            </a:r>
          </a:p>
        </p:txBody>
      </p:sp>
      <p:pic>
        <p:nvPicPr>
          <p:cNvPr id="5" name="Picture 4">
            <a:extLst>
              <a:ext uri="{FF2B5EF4-FFF2-40B4-BE49-F238E27FC236}">
                <a16:creationId xmlns:a16="http://schemas.microsoft.com/office/drawing/2014/main" id="{3AA3F3CD-ECC2-5676-BF75-629AE716ABD8}"/>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b="5991"/>
          <a:stretch/>
        </p:blipFill>
        <p:spPr>
          <a:xfrm>
            <a:off x="8977312" y="0"/>
            <a:ext cx="3214688" cy="6858000"/>
          </a:xfrm>
          <a:prstGeom prst="rect">
            <a:avLst/>
          </a:prstGeom>
          <a:effectLst>
            <a:glow>
              <a:schemeClr val="accent1"/>
            </a:glow>
            <a:outerShdw dist="3847" dir="16920000" algn="ctr" rotWithShape="0">
              <a:srgbClr val="000000">
                <a:alpha val="86615"/>
              </a:srgbClr>
            </a:outerShdw>
            <a:reflection blurRad="122849" stA="89529" endPos="21000" dist="177607" dir="5400000" sy="-100000" algn="bl" rotWithShape="0"/>
            <a:softEdge rad="260224"/>
          </a:effectLst>
        </p:spPr>
      </p:pic>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487" name="Table 3"/>
          <p:cNvGraphicFramePr/>
          <p:nvPr>
            <p:extLst>
              <p:ext uri="{D42A27DB-BD31-4B8C-83A1-F6EECF244321}">
                <p14:modId xmlns:p14="http://schemas.microsoft.com/office/powerpoint/2010/main" val="1503784506"/>
              </p:ext>
            </p:extLst>
          </p:nvPr>
        </p:nvGraphicFramePr>
        <p:xfrm>
          <a:off x="119203" y="845437"/>
          <a:ext cx="11441153" cy="5555254"/>
        </p:xfrm>
        <a:graphic>
          <a:graphicData uri="http://schemas.openxmlformats.org/drawingml/2006/table">
            <a:tbl>
              <a:tblPr firstRow="1" bandRow="1">
                <a:tableStyleId>{4C3C2611-4C71-4FC5-86AE-919BDF0F9419}</a:tableStyleId>
              </a:tblPr>
              <a:tblGrid>
                <a:gridCol w="1032822">
                  <a:extLst>
                    <a:ext uri="{9D8B030D-6E8A-4147-A177-3AD203B41FA5}">
                      <a16:colId xmlns:a16="http://schemas.microsoft.com/office/drawing/2014/main" val="20000"/>
                    </a:ext>
                  </a:extLst>
                </a:gridCol>
                <a:gridCol w="3162135">
                  <a:extLst>
                    <a:ext uri="{9D8B030D-6E8A-4147-A177-3AD203B41FA5}">
                      <a16:colId xmlns:a16="http://schemas.microsoft.com/office/drawing/2014/main" val="20001"/>
                    </a:ext>
                  </a:extLst>
                </a:gridCol>
                <a:gridCol w="2286337">
                  <a:extLst>
                    <a:ext uri="{9D8B030D-6E8A-4147-A177-3AD203B41FA5}">
                      <a16:colId xmlns:a16="http://schemas.microsoft.com/office/drawing/2014/main" val="20002"/>
                    </a:ext>
                  </a:extLst>
                </a:gridCol>
                <a:gridCol w="4959859">
                  <a:extLst>
                    <a:ext uri="{9D8B030D-6E8A-4147-A177-3AD203B41FA5}">
                      <a16:colId xmlns:a16="http://schemas.microsoft.com/office/drawing/2014/main" val="20003"/>
                    </a:ext>
                  </a:extLst>
                </a:gridCol>
              </a:tblGrid>
              <a:tr h="307787">
                <a:tc>
                  <a:txBody>
                    <a:bodyPr/>
                    <a:lstStyle/>
                    <a:p>
                      <a:pPr algn="ctr"/>
                      <a:r>
                        <a:rPr lang="en-US" dirty="0">
                          <a:latin typeface="Times New Roman" panose="02020603050405020304" pitchFamily="18" charset="0"/>
                          <a:cs typeface="Times New Roman" panose="02020603050405020304" pitchFamily="18" charset="0"/>
                        </a:rPr>
                        <a:t>Year</a:t>
                      </a:r>
                      <a:endParaRPr lang="en-IN" dirty="0">
                        <a:latin typeface="Times New Roman" panose="02020603050405020304" pitchFamily="18" charset="0"/>
                        <a:cs typeface="Times New Roman" panose="02020603050405020304" pitchFamily="18" charset="0"/>
                      </a:endParaRPr>
                    </a:p>
                  </a:txBody>
                  <a:tcPr>
                    <a:solidFill>
                      <a:srgbClr val="90C226"/>
                    </a:solidFill>
                  </a:tcPr>
                </a:tc>
                <a:tc>
                  <a:txBody>
                    <a:bodyPr/>
                    <a:lstStyle/>
                    <a:p>
                      <a:pPr algn="ctr"/>
                      <a:r>
                        <a:rPr lang="en-US" dirty="0">
                          <a:latin typeface="Times New Roman" panose="02020603050405020304" pitchFamily="18" charset="0"/>
                          <a:cs typeface="Times New Roman" panose="02020603050405020304" pitchFamily="18" charset="0"/>
                        </a:rPr>
                        <a:t>Title</a:t>
                      </a:r>
                      <a:endParaRPr lang="en-IN" dirty="0">
                        <a:latin typeface="Times New Roman" panose="02020603050405020304" pitchFamily="18" charset="0"/>
                        <a:cs typeface="Times New Roman" panose="02020603050405020304" pitchFamily="18" charset="0"/>
                      </a:endParaRPr>
                    </a:p>
                  </a:txBody>
                  <a:tcPr>
                    <a:solidFill>
                      <a:srgbClr val="90C226"/>
                    </a:solidFill>
                  </a:tcPr>
                </a:tc>
                <a:tc>
                  <a:txBody>
                    <a:bodyPr/>
                    <a:lstStyle/>
                    <a:p>
                      <a:pPr algn="ctr"/>
                      <a:r>
                        <a:rPr lang="en-US" dirty="0">
                          <a:latin typeface="Times New Roman" panose="02020603050405020304" pitchFamily="18" charset="0"/>
                          <a:cs typeface="Times New Roman" panose="02020603050405020304" pitchFamily="18" charset="0"/>
                        </a:rPr>
                        <a:t>Authors</a:t>
                      </a:r>
                      <a:endParaRPr lang="en-IN" dirty="0">
                        <a:latin typeface="Times New Roman" panose="02020603050405020304" pitchFamily="18" charset="0"/>
                        <a:cs typeface="Times New Roman" panose="02020603050405020304" pitchFamily="18" charset="0"/>
                      </a:endParaRPr>
                    </a:p>
                  </a:txBody>
                  <a:tcPr>
                    <a:solidFill>
                      <a:srgbClr val="90C226"/>
                    </a:solidFill>
                  </a:tcPr>
                </a:tc>
                <a:tc>
                  <a:txBody>
                    <a:bodyPr/>
                    <a:lstStyle/>
                    <a:p>
                      <a:pPr algn="ctr"/>
                      <a:r>
                        <a:rPr lang="en-US" dirty="0">
                          <a:latin typeface="Times New Roman" panose="02020603050405020304" pitchFamily="18" charset="0"/>
                          <a:cs typeface="Times New Roman" panose="02020603050405020304" pitchFamily="18" charset="0"/>
                        </a:rPr>
                        <a:t>Remarks</a:t>
                      </a:r>
                      <a:endParaRPr lang="en-IN" dirty="0">
                        <a:latin typeface="Times New Roman" panose="02020603050405020304" pitchFamily="18" charset="0"/>
                        <a:cs typeface="Times New Roman" panose="02020603050405020304" pitchFamily="18" charset="0"/>
                      </a:endParaRPr>
                    </a:p>
                  </a:txBody>
                  <a:tcPr>
                    <a:solidFill>
                      <a:srgbClr val="90C226"/>
                    </a:solidFill>
                  </a:tcPr>
                </a:tc>
                <a:extLst>
                  <a:ext uri="{0D108BD9-81ED-4DB2-BD59-A6C34878D82A}">
                    <a16:rowId xmlns:a16="http://schemas.microsoft.com/office/drawing/2014/main" val="10000"/>
                  </a:ext>
                </a:extLst>
              </a:tr>
              <a:tr h="1265563">
                <a:tc>
                  <a:txBody>
                    <a:bodyPr/>
                    <a:lstStyle/>
                    <a:p>
                      <a:pPr algn="just"/>
                      <a:r>
                        <a:rPr lang="en-US" sz="1800" dirty="0">
                          <a:latin typeface="Times New Roman" panose="02020603050405020304" pitchFamily="18" charset="0"/>
                          <a:cs typeface="Times New Roman" panose="02020603050405020304" pitchFamily="18" charset="0"/>
                        </a:rPr>
                        <a:t>2021</a:t>
                      </a:r>
                      <a:endParaRPr lang="en-IN" sz="1800" dirty="0">
                        <a:latin typeface="Times New Roman" panose="02020603050405020304" pitchFamily="18" charset="0"/>
                        <a:cs typeface="Times New Roman" panose="02020603050405020304" pitchFamily="18" charset="0"/>
                      </a:endParaRPr>
                    </a:p>
                  </a:txBody>
                  <a:tcPr>
                    <a:solidFill>
                      <a:srgbClr val="DBE9CB"/>
                    </a:solidFill>
                  </a:tcPr>
                </a:tc>
                <a:tc>
                  <a:txBody>
                    <a:bodyPr/>
                    <a:lstStyle/>
                    <a:p>
                      <a:pPr algn="ctr"/>
                      <a:r>
                        <a:rPr lang="en-IN" sz="1800" dirty="0">
                          <a:latin typeface="Times New Roman" panose="02020603050405020304" pitchFamily="18" charset="0"/>
                          <a:cs typeface="Times New Roman" panose="02020603050405020304" pitchFamily="18" charset="0"/>
                        </a:rPr>
                        <a:t>Techniques used for ANTIPOACHING OF TREES</a:t>
                      </a:r>
                      <a:br>
                        <a:rPr lang="en-US"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a:txBody>
                  <a:tcPr>
                    <a:solidFill>
                      <a:srgbClr val="DBE9CB"/>
                    </a:solidFill>
                  </a:tcPr>
                </a:tc>
                <a:tc>
                  <a:txBody>
                    <a:bodyPr/>
                    <a:lstStyle/>
                    <a:p>
                      <a:pPr algn="just"/>
                      <a:r>
                        <a:rPr lang="en-IN" sz="1800" dirty="0" err="1">
                          <a:latin typeface="Times New Roman" panose="02020603050405020304" pitchFamily="18" charset="0"/>
                          <a:cs typeface="Times New Roman" panose="02020603050405020304" pitchFamily="18" charset="0"/>
                        </a:rPr>
                        <a:t>Chinmaye</a:t>
                      </a:r>
                      <a:r>
                        <a:rPr lang="en-IN" sz="1800" dirty="0">
                          <a:latin typeface="Times New Roman" panose="02020603050405020304" pitchFamily="18" charset="0"/>
                          <a:cs typeface="Times New Roman" panose="02020603050405020304" pitchFamily="18" charset="0"/>
                        </a:rPr>
                        <a:t> Reddy D,</a:t>
                      </a:r>
                    </a:p>
                    <a:p>
                      <a:pPr algn="l"/>
                      <a:r>
                        <a:rPr lang="en-IN" sz="1800" dirty="0" err="1">
                          <a:latin typeface="Times New Roman" panose="02020603050405020304" pitchFamily="18" charset="0"/>
                          <a:cs typeface="Times New Roman" panose="02020603050405020304" pitchFamily="18" charset="0"/>
                        </a:rPr>
                        <a:t>Bhuvana</a:t>
                      </a:r>
                      <a:r>
                        <a:rPr lang="en-IN" sz="1800" dirty="0">
                          <a:latin typeface="Times New Roman" panose="02020603050405020304" pitchFamily="18" charset="0"/>
                          <a:cs typeface="Times New Roman" panose="02020603050405020304" pitchFamily="18" charset="0"/>
                        </a:rPr>
                        <a:t> N</a:t>
                      </a:r>
                      <a:br>
                        <a:rPr lang="en-I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a:txBody>
                  <a:tcPr>
                    <a:solidFill>
                      <a:srgbClr val="DBE9CB"/>
                    </a:solidFill>
                  </a:tcPr>
                </a:tc>
                <a:tc>
                  <a:txBody>
                    <a:bodyPr/>
                    <a:lstStyle/>
                    <a:p>
                      <a:pPr algn="just"/>
                      <a:r>
                        <a:rPr lang="en-IN" sz="1800" b="0" i="0" u="none" strike="noStrike" kern="1200" cap="none" spc="0" baseline="0" dirty="0">
                          <a:solidFill>
                            <a:schemeClr val="dk1"/>
                          </a:solidFill>
                          <a:effectLst/>
                          <a:uFillTx/>
                          <a:latin typeface="Times New Roman" panose="02020603050405020304" pitchFamily="18" charset="0"/>
                          <a:ea typeface="+mj-ea"/>
                          <a:cs typeface="Times New Roman" panose="02020603050405020304" pitchFamily="18" charset="0"/>
                          <a:sym typeface="Calibri"/>
                        </a:rPr>
                        <a:t>Identifies the limitations of existing surveillance systems and introduces the potential of IoT-based Wireless Sensor Networks as a technological solution.</a:t>
                      </a:r>
                      <a:endParaRPr lang="en-IN" sz="1800" dirty="0">
                        <a:latin typeface="Times New Roman" panose="02020603050405020304" pitchFamily="18" charset="0"/>
                        <a:cs typeface="Times New Roman" panose="02020603050405020304" pitchFamily="18" charset="0"/>
                      </a:endParaRPr>
                    </a:p>
                  </a:txBody>
                  <a:tcPr>
                    <a:solidFill>
                      <a:srgbClr val="DBE9CB"/>
                    </a:solidFill>
                  </a:tcPr>
                </a:tc>
                <a:extLst>
                  <a:ext uri="{0D108BD9-81ED-4DB2-BD59-A6C34878D82A}">
                    <a16:rowId xmlns:a16="http://schemas.microsoft.com/office/drawing/2014/main" val="10001"/>
                  </a:ext>
                </a:extLst>
              </a:tr>
              <a:tr h="1502855">
                <a:tc>
                  <a:txBody>
                    <a:bodyPr/>
                    <a:lstStyle/>
                    <a:p>
                      <a:pPr algn="just"/>
                      <a:r>
                        <a:rPr lang="en-US" sz="1800" dirty="0">
                          <a:latin typeface="Times New Roman" panose="02020603050405020304" pitchFamily="18" charset="0"/>
                          <a:cs typeface="Times New Roman" panose="02020603050405020304" pitchFamily="18" charset="0"/>
                        </a:rPr>
                        <a:t>2020</a:t>
                      </a:r>
                      <a:endParaRPr lang="en-IN" sz="1800" dirty="0">
                        <a:latin typeface="Times New Roman" panose="02020603050405020304" pitchFamily="18" charset="0"/>
                        <a:cs typeface="Times New Roman" panose="02020603050405020304" pitchFamily="18" charset="0"/>
                      </a:endParaRPr>
                    </a:p>
                  </a:txBody>
                  <a:tcPr>
                    <a:solidFill>
                      <a:srgbClr val="EEF4E7"/>
                    </a:solidFill>
                  </a:tcPr>
                </a:tc>
                <a:tc>
                  <a:txBody>
                    <a:bodyPr/>
                    <a:lstStyle/>
                    <a:p>
                      <a:pPr algn="just"/>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IoT based Anti- Poaching Alarm System for  Valuable Trees </a:t>
                      </a:r>
                    </a:p>
                    <a:p>
                      <a:pPr algn="just"/>
                      <a:br>
                        <a:rPr lang="en-US"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a:txBody>
                  <a:tcPr>
                    <a:solidFill>
                      <a:srgbClr val="EEF4E7"/>
                    </a:solidFill>
                  </a:tcPr>
                </a:tc>
                <a:tc>
                  <a:txBody>
                    <a:bodyPr/>
                    <a:lstStyle/>
                    <a:p>
                      <a:pPr algn="l"/>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Pooja </a:t>
                      </a:r>
                      <a:r>
                        <a:rPr lang="en-IN" sz="1800" b="0" i="0" kern="1200" dirty="0" err="1">
                          <a:solidFill>
                            <a:schemeClr val="dk1"/>
                          </a:solidFill>
                          <a:effectLst/>
                          <a:latin typeface="Times New Roman" panose="02020603050405020304" pitchFamily="18" charset="0"/>
                          <a:ea typeface="+mn-ea"/>
                          <a:cs typeface="Times New Roman" panose="02020603050405020304" pitchFamily="18" charset="0"/>
                        </a:rPr>
                        <a:t>Baraddi</a:t>
                      </a:r>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a:t>
                      </a:r>
                    </a:p>
                    <a:p>
                      <a:pPr algn="l"/>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 Ritika Jadhav</a:t>
                      </a:r>
                      <a:br>
                        <a:rPr lang="en-I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a:txBody>
                  <a:tcPr>
                    <a:solidFill>
                      <a:srgbClr val="EEF4E7"/>
                    </a:solidFill>
                  </a:tcPr>
                </a:tc>
                <a:tc>
                  <a:txBody>
                    <a:bodyPr/>
                    <a:lstStyle/>
                    <a:p>
                      <a:pPr algn="just"/>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Provides a detailed explanation of key sensors such as the accelerometer, ultrasonic sensor, pH sensor, and fire sensor, demonstrating a comprehensive understanding of the technology employed.</a:t>
                      </a:r>
                      <a:endParaRPr lang="en-IN" sz="1800" dirty="0">
                        <a:latin typeface="Times New Roman" panose="02020603050405020304" pitchFamily="18" charset="0"/>
                        <a:cs typeface="Times New Roman" panose="02020603050405020304" pitchFamily="18" charset="0"/>
                      </a:endParaRPr>
                    </a:p>
                  </a:txBody>
                  <a:tcPr>
                    <a:solidFill>
                      <a:srgbClr val="EEF4E7"/>
                    </a:solidFill>
                  </a:tcPr>
                </a:tc>
                <a:extLst>
                  <a:ext uri="{0D108BD9-81ED-4DB2-BD59-A6C34878D82A}">
                    <a16:rowId xmlns:a16="http://schemas.microsoft.com/office/drawing/2014/main" val="10002"/>
                  </a:ext>
                </a:extLst>
              </a:tr>
              <a:tr h="1270468">
                <a:tc>
                  <a:txBody>
                    <a:bodyPr/>
                    <a:lstStyle/>
                    <a:p>
                      <a:pPr algn="just"/>
                      <a:r>
                        <a:rPr lang="en-IN" sz="1800" b="0" dirty="0">
                          <a:effectLst/>
                          <a:latin typeface="Times New Roman" panose="02020603050405020304" pitchFamily="18" charset="0"/>
                          <a:cs typeface="Times New Roman" panose="02020603050405020304" pitchFamily="18" charset="0"/>
                        </a:rPr>
                        <a:t>2019</a:t>
                      </a:r>
                    </a:p>
                  </a:txBody>
                  <a:tcPr marL="47625" marR="47625" marT="9525" marB="9525">
                    <a:solidFill>
                      <a:srgbClr val="DBE9CB"/>
                    </a:solidFill>
                  </a:tcPr>
                </a:tc>
                <a:tc>
                  <a:txBody>
                    <a:bodyPr/>
                    <a:lstStyle/>
                    <a:p>
                      <a:pPr algn="just"/>
                      <a:r>
                        <a:rPr lang="en-IN" sz="1800" b="0" dirty="0">
                          <a:effectLst/>
                          <a:latin typeface="Times New Roman" panose="02020603050405020304" pitchFamily="18" charset="0"/>
                          <a:cs typeface="Times New Roman" panose="02020603050405020304" pitchFamily="18" charset="0"/>
                        </a:rPr>
                        <a:t>Anti-poaching alarm system for tree in forest</a:t>
                      </a:r>
                    </a:p>
                  </a:txBody>
                  <a:tcPr marL="47625" marR="47625" marT="9525" marB="9525">
                    <a:solidFill>
                      <a:srgbClr val="DBE9CB"/>
                    </a:solidFill>
                  </a:tcPr>
                </a:tc>
                <a:tc>
                  <a:txBody>
                    <a:bodyPr/>
                    <a:lstStyle/>
                    <a:p>
                      <a:pPr algn="just"/>
                      <a:r>
                        <a:rPr lang="en-IN" sz="1800" b="0" dirty="0" err="1">
                          <a:effectLst/>
                          <a:latin typeface="Times New Roman" panose="02020603050405020304" pitchFamily="18" charset="0"/>
                          <a:cs typeface="Times New Roman" panose="02020603050405020304" pitchFamily="18" charset="0"/>
                        </a:rPr>
                        <a:t>Prof.Dr.M.C.Hingane</a:t>
                      </a:r>
                      <a:r>
                        <a:rPr lang="en-IN" sz="1800" b="0" dirty="0">
                          <a:effectLst/>
                          <a:latin typeface="Times New Roman" panose="02020603050405020304" pitchFamily="18" charset="0"/>
                          <a:cs typeface="Times New Roman" panose="02020603050405020304" pitchFamily="18" charset="0"/>
                        </a:rPr>
                        <a:t>, Vandana Datta </a:t>
                      </a:r>
                      <a:r>
                        <a:rPr lang="en-IN" sz="1800" b="0" dirty="0" err="1">
                          <a:effectLst/>
                          <a:latin typeface="Times New Roman" panose="02020603050405020304" pitchFamily="18" charset="0"/>
                          <a:cs typeface="Times New Roman" panose="02020603050405020304" pitchFamily="18" charset="0"/>
                        </a:rPr>
                        <a:t>Ingale</a:t>
                      </a:r>
                      <a:endParaRPr lang="en-IN" sz="1800" b="0" dirty="0">
                        <a:effectLst/>
                        <a:latin typeface="Times New Roman" panose="02020603050405020304" pitchFamily="18" charset="0"/>
                        <a:cs typeface="Times New Roman" panose="02020603050405020304" pitchFamily="18" charset="0"/>
                      </a:endParaRPr>
                    </a:p>
                  </a:txBody>
                  <a:tcPr marL="47625" marR="47625" marT="9525" marB="9525">
                    <a:solidFill>
                      <a:srgbClr val="DBE9CB"/>
                    </a:solidFill>
                  </a:tcPr>
                </a:tc>
                <a:tc>
                  <a:txBody>
                    <a:bodyPr/>
                    <a:lstStyle/>
                    <a:p>
                      <a:pPr algn="just"/>
                      <a:r>
                        <a:rPr lang="en-IN" sz="1800" dirty="0">
                          <a:effectLst/>
                          <a:latin typeface="Times New Roman" panose="02020603050405020304" pitchFamily="18" charset="0"/>
                          <a:cs typeface="Times New Roman" panose="02020603050405020304" pitchFamily="18" charset="0"/>
                        </a:rPr>
                        <a:t>Proposes a sophisticated system incorporating tilt, temperature, and sound sensors, along with a relay switch and an Android application</a:t>
                      </a:r>
                    </a:p>
                  </a:txBody>
                  <a:tcPr marL="47625" marR="47625" marT="9525" marB="9525">
                    <a:solidFill>
                      <a:srgbClr val="DBE9CB"/>
                    </a:solidFill>
                  </a:tcPr>
                </a:tc>
                <a:extLst>
                  <a:ext uri="{0D108BD9-81ED-4DB2-BD59-A6C34878D82A}">
                    <a16:rowId xmlns:a16="http://schemas.microsoft.com/office/drawing/2014/main" val="10003"/>
                  </a:ext>
                </a:extLst>
              </a:tr>
              <a:tr h="1150608">
                <a:tc>
                  <a:txBody>
                    <a:bodyPr/>
                    <a:lstStyle/>
                    <a:p>
                      <a:pPr algn="just"/>
                      <a:r>
                        <a:rPr lang="en-US" sz="1800" dirty="0">
                          <a:latin typeface="Times New Roman" panose="02020603050405020304" pitchFamily="18" charset="0"/>
                          <a:cs typeface="Times New Roman" panose="02020603050405020304" pitchFamily="18" charset="0"/>
                        </a:rPr>
                        <a:t>2018</a:t>
                      </a:r>
                      <a:endParaRPr lang="en-IN" sz="1800" dirty="0">
                        <a:latin typeface="Times New Roman" panose="02020603050405020304" pitchFamily="18" charset="0"/>
                        <a:cs typeface="Times New Roman" panose="02020603050405020304" pitchFamily="18" charset="0"/>
                      </a:endParaRPr>
                    </a:p>
                  </a:txBody>
                  <a:tcPr>
                    <a:solidFill>
                      <a:srgbClr val="EEF4E7"/>
                    </a:solidFill>
                  </a:tcPr>
                </a:tc>
                <a:tc>
                  <a:txBody>
                    <a:bodyPr/>
                    <a:lstStyle/>
                    <a:p>
                      <a:pPr algn="just"/>
                      <a:r>
                        <a:rPr lang="en-IN" sz="1800" dirty="0">
                          <a:latin typeface="Times New Roman" panose="02020603050405020304" pitchFamily="18" charset="0"/>
                          <a:cs typeface="Times New Roman" panose="02020603050405020304" pitchFamily="18" charset="0"/>
                        </a:rPr>
                        <a:t>IOT Based Anti-Poaching of Trees and Protection of Forest</a:t>
                      </a:r>
                    </a:p>
                  </a:txBody>
                  <a:tcPr>
                    <a:solidFill>
                      <a:srgbClr val="EEF4E7"/>
                    </a:solidFill>
                  </a:tcPr>
                </a:tc>
                <a:tc>
                  <a:txBody>
                    <a:bodyPr/>
                    <a:lstStyle/>
                    <a:p>
                      <a:pPr algn="just"/>
                      <a:r>
                        <a:rPr lang="en-IN" sz="1800" dirty="0">
                          <a:latin typeface="Times New Roman" panose="02020603050405020304" pitchFamily="18" charset="0"/>
                          <a:cs typeface="Times New Roman" panose="02020603050405020304" pitchFamily="18" charset="0"/>
                        </a:rPr>
                        <a:t>Vishal S, </a:t>
                      </a:r>
                    </a:p>
                    <a:p>
                      <a:pPr algn="just"/>
                      <a:r>
                        <a:rPr lang="en-IN" sz="1800" dirty="0" err="1">
                          <a:latin typeface="Times New Roman" panose="02020603050405020304" pitchFamily="18" charset="0"/>
                          <a:cs typeface="Times New Roman" panose="02020603050405020304" pitchFamily="18" charset="0"/>
                        </a:rPr>
                        <a:t>Roshini</a:t>
                      </a:r>
                      <a:r>
                        <a:rPr lang="en-IN" sz="1800" dirty="0">
                          <a:latin typeface="Times New Roman" panose="02020603050405020304" pitchFamily="18" charset="0"/>
                          <a:cs typeface="Times New Roman" panose="02020603050405020304" pitchFamily="18" charset="0"/>
                        </a:rPr>
                        <a:t> Sultana</a:t>
                      </a:r>
                    </a:p>
                  </a:txBody>
                  <a:tcPr>
                    <a:solidFill>
                      <a:srgbClr val="EEF4E7"/>
                    </a:solidFill>
                  </a:tcPr>
                </a:tc>
                <a:tc>
                  <a:txBody>
                    <a:bodyPr/>
                    <a:lstStyle/>
                    <a:p>
                      <a:pPr algn="just"/>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Underscores the necessity for proactive measures to counteract this issue, leveraging the capabilities of Internet of Things (IoT) technology.</a:t>
                      </a:r>
                      <a:endParaRPr lang="en-IN" sz="1800" dirty="0">
                        <a:latin typeface="Times New Roman" panose="02020603050405020304" pitchFamily="18" charset="0"/>
                        <a:cs typeface="Times New Roman" panose="02020603050405020304" pitchFamily="18" charset="0"/>
                      </a:endParaRPr>
                    </a:p>
                  </a:txBody>
                  <a:tcPr>
                    <a:solidFill>
                      <a:srgbClr val="EEF4E7"/>
                    </a:solidFill>
                  </a:tcPr>
                </a:tc>
                <a:extLst>
                  <a:ext uri="{0D108BD9-81ED-4DB2-BD59-A6C34878D82A}">
                    <a16:rowId xmlns:a16="http://schemas.microsoft.com/office/drawing/2014/main" val="10004"/>
                  </a:ext>
                </a:extLst>
              </a:tr>
            </a:tbl>
          </a:graphicData>
        </a:graphic>
      </p:graphicFrame>
      <p:sp>
        <p:nvSpPr>
          <p:cNvPr id="488" name="Rectangle 3"/>
          <p:cNvSpPr txBox="1"/>
          <p:nvPr/>
        </p:nvSpPr>
        <p:spPr>
          <a:xfrm>
            <a:off x="956762" y="-105103"/>
            <a:ext cx="5623680" cy="6667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4000" b="1">
                <a:latin typeface="Times New Roman"/>
                <a:ea typeface="Times New Roman"/>
                <a:cs typeface="Times New Roman"/>
                <a:sym typeface="Times New Roman"/>
              </a:defRPr>
            </a:lvl1pPr>
          </a:lstStyle>
          <a:p>
            <a:r>
              <a:rPr dirty="0"/>
              <a:t>LITERATURE SURVEY</a:t>
            </a: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90" name="Rectangle 1"/>
          <p:cNvSpPr txBox="1"/>
          <p:nvPr/>
        </p:nvSpPr>
        <p:spPr>
          <a:xfrm>
            <a:off x="432407" y="359908"/>
            <a:ext cx="7560973" cy="6667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000" b="1">
                <a:latin typeface="Times New Roman"/>
                <a:ea typeface="Times New Roman"/>
                <a:cs typeface="Times New Roman"/>
                <a:sym typeface="Times New Roman"/>
              </a:defRPr>
            </a:lvl1pPr>
          </a:lstStyle>
          <a:p>
            <a:r>
              <a:rPr dirty="0"/>
              <a:t>EXISTING  SYSTEM</a:t>
            </a:r>
          </a:p>
        </p:txBody>
      </p:sp>
      <p:sp>
        <p:nvSpPr>
          <p:cNvPr id="491" name="The existing system consists of hiring security personals for monitoring the entire area for suspicious activity However due to physical limitations in human it is hard to monitor the entire area continuously, thus hiring of guards proves unreliable and "/>
          <p:cNvSpPr txBox="1">
            <a:spLocks noGrp="1"/>
          </p:cNvSpPr>
          <p:nvPr>
            <p:ph type="subTitle" idx="1"/>
          </p:nvPr>
        </p:nvSpPr>
        <p:spPr>
          <a:xfrm>
            <a:off x="604659" y="1287377"/>
            <a:ext cx="9264556" cy="4640457"/>
          </a:xfrm>
          <a:prstGeom prst="rect">
            <a:avLst/>
          </a:prstGeom>
        </p:spPr>
        <p:txBody>
          <a:bodyPr>
            <a:noAutofit/>
          </a:bodyPr>
          <a:lstStyle/>
          <a:p>
            <a:pPr algn="just">
              <a:spcBef>
                <a:spcPts val="1200"/>
              </a:spcBef>
              <a:defRPr sz="2500">
                <a:solidFill>
                  <a:srgbClr val="000000"/>
                </a:solidFill>
                <a:latin typeface="Times Roman"/>
                <a:ea typeface="Times Roman"/>
                <a:cs typeface="Times Roman"/>
                <a:sym typeface="Times Roman"/>
              </a:defRPr>
            </a:pPr>
            <a:r>
              <a:rPr sz="2400" dirty="0"/>
              <a:t>The existing system consists of </a:t>
            </a:r>
            <a:r>
              <a:rPr lang="en-IN" sz="2400" dirty="0"/>
              <a:t>Camera Surveillance, Satellite Monitoring, Drones, IoT based Anti-poaching alarm system.</a:t>
            </a:r>
            <a:endParaRPr lang="en-US" sz="2400" dirty="0"/>
          </a:p>
          <a:p>
            <a:pPr algn="just">
              <a:spcBef>
                <a:spcPts val="1200"/>
              </a:spcBef>
              <a:defRPr sz="2500">
                <a:solidFill>
                  <a:srgbClr val="000000"/>
                </a:solidFill>
                <a:latin typeface="Times Roman"/>
                <a:ea typeface="Times Roman"/>
                <a:cs typeface="Times Roman"/>
                <a:sym typeface="Times Roman"/>
              </a:defRPr>
            </a:pPr>
            <a:r>
              <a:rPr sz="2000" b="1" dirty="0"/>
              <a:t>DRAWBACK</a:t>
            </a:r>
            <a:r>
              <a:rPr lang="en-US" sz="2000" b="1" dirty="0"/>
              <a:t>S:</a:t>
            </a:r>
            <a:endParaRPr sz="2000" b="1" dirty="0"/>
          </a:p>
          <a:p>
            <a:pPr marL="160421" indent="-160421" algn="just">
              <a:spcBef>
                <a:spcPts val="1200"/>
              </a:spcBef>
              <a:buSzPct val="100000"/>
              <a:buChar char="•"/>
              <a:defRPr sz="2500">
                <a:solidFill>
                  <a:srgbClr val="000000"/>
                </a:solidFill>
                <a:latin typeface="Times Roman"/>
                <a:ea typeface="Times Roman"/>
                <a:cs typeface="Times Roman"/>
                <a:sym typeface="Times Roman"/>
              </a:defRPr>
            </a:pPr>
            <a:r>
              <a:rPr lang="en-IN" sz="2000" dirty="0"/>
              <a:t>Setting up cameras in vulnerable areas to monitor and capture activities, but this may be limited by the camera’s field of view and the need for regular maintenance.</a:t>
            </a:r>
          </a:p>
          <a:p>
            <a:pPr marL="160421" indent="-160421" algn="just">
              <a:spcBef>
                <a:spcPts val="1200"/>
              </a:spcBef>
              <a:buSzPct val="100000"/>
              <a:buChar char="•"/>
              <a:defRPr sz="2500">
                <a:solidFill>
                  <a:srgbClr val="000000"/>
                </a:solidFill>
                <a:latin typeface="Times Roman"/>
                <a:ea typeface="Times Roman"/>
                <a:cs typeface="Times Roman"/>
                <a:sym typeface="Times Roman"/>
              </a:defRPr>
            </a:pPr>
            <a:r>
              <a:rPr lang="en-IN" sz="2000" dirty="0"/>
              <a:t>Utilizing satellite imagery for large-scale monitoring, although this can be expensive and might not provide real-time data.</a:t>
            </a:r>
          </a:p>
          <a:p>
            <a:pPr marL="160421" indent="-160421" algn="just">
              <a:spcBef>
                <a:spcPts val="1200"/>
              </a:spcBef>
              <a:buSzPct val="100000"/>
              <a:buChar char="•"/>
              <a:defRPr sz="2500">
                <a:solidFill>
                  <a:srgbClr val="000000"/>
                </a:solidFill>
                <a:latin typeface="Times Roman"/>
                <a:ea typeface="Times Roman"/>
                <a:cs typeface="Times Roman"/>
                <a:sym typeface="Times Roman"/>
              </a:defRPr>
            </a:pPr>
            <a:r>
              <a:rPr lang="en-IN" sz="2000" dirty="0"/>
              <a:t> Employing unmanned aerial vehicles for aerial surveillance, offering flexibility and real-time monitoring but with limitations in terms of battery life and coverage.</a:t>
            </a:r>
          </a:p>
          <a:p>
            <a:pPr marL="160421" indent="-160421" algn="just">
              <a:spcBef>
                <a:spcPts val="1200"/>
              </a:spcBef>
              <a:buSzPct val="100000"/>
              <a:buChar char="•"/>
              <a:defRPr sz="2500">
                <a:solidFill>
                  <a:srgbClr val="000000"/>
                </a:solidFill>
                <a:latin typeface="Times Roman"/>
                <a:ea typeface="Times Roman"/>
                <a:cs typeface="Times Roman"/>
                <a:sym typeface="Times Roman"/>
              </a:defRPr>
            </a:pPr>
            <a:r>
              <a:rPr lang="en-IN" sz="2000" dirty="0"/>
              <a:t>Involves real time alarm system whenever poaching is about to be done but, this model doesn’t provide real time location of the tree.</a:t>
            </a:r>
            <a:endParaRPr sz="2000" dirty="0"/>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93" name="Title 1"/>
          <p:cNvSpPr txBox="1">
            <a:spLocks noGrp="1"/>
          </p:cNvSpPr>
          <p:nvPr>
            <p:ph type="title"/>
          </p:nvPr>
        </p:nvSpPr>
        <p:spPr>
          <a:xfrm>
            <a:off x="677333" y="609600"/>
            <a:ext cx="7723718" cy="895350"/>
          </a:xfrm>
          <a:prstGeom prst="rect">
            <a:avLst/>
          </a:prstGeom>
        </p:spPr>
        <p:txBody>
          <a:bodyPr/>
          <a:lstStyle>
            <a:lvl1pPr>
              <a:defRPr sz="4800" b="1">
                <a:solidFill>
                  <a:srgbClr val="000000"/>
                </a:solidFill>
                <a:latin typeface="Times New Roman"/>
                <a:ea typeface="Times New Roman"/>
                <a:cs typeface="Times New Roman"/>
                <a:sym typeface="Times New Roman"/>
              </a:defRPr>
            </a:lvl1pPr>
          </a:lstStyle>
          <a:p>
            <a:r>
              <a:rPr dirty="0"/>
              <a:t>PROBLEM STATEMENT</a:t>
            </a:r>
          </a:p>
        </p:txBody>
      </p:sp>
      <p:sp>
        <p:nvSpPr>
          <p:cNvPr id="494" name="Content Placeholder 2"/>
          <p:cNvSpPr txBox="1">
            <a:spLocks noGrp="1"/>
          </p:cNvSpPr>
          <p:nvPr>
            <p:ph idx="1"/>
          </p:nvPr>
        </p:nvSpPr>
        <p:spPr>
          <a:xfrm>
            <a:off x="677333" y="1934575"/>
            <a:ext cx="9118308" cy="4106787"/>
          </a:xfrm>
          <a:prstGeom prst="rect">
            <a:avLst/>
          </a:prstGeom>
        </p:spPr>
        <p:txBody>
          <a:bodyPr>
            <a:normAutofit/>
          </a:bodyPr>
          <a:lstStyle>
            <a:lvl1pPr marL="277749" indent="-277749" defTabSz="370331">
              <a:lnSpc>
                <a:spcPct val="150000"/>
              </a:lnSpc>
              <a:spcBef>
                <a:spcPts val="800"/>
              </a:spcBef>
              <a:buChar char="➢"/>
              <a:defRPr sz="1944">
                <a:solidFill>
                  <a:srgbClr val="000000"/>
                </a:solidFill>
                <a:latin typeface="Times New Roman"/>
                <a:ea typeface="Times New Roman"/>
                <a:cs typeface="Times New Roman"/>
                <a:sym typeface="Times New Roman"/>
              </a:defRPr>
            </a:lvl1pPr>
          </a:lstStyle>
          <a:p>
            <a:pPr marL="0" indent="0">
              <a:buNone/>
            </a:pPr>
            <a:r>
              <a:rPr lang="en-IN" sz="2400" dirty="0"/>
              <a:t>          Poaching and illegal logging are hurting special trees. This harms nature, messes up the environment, and makes rare trees disappear. The illegal trade also causes deforestation, making the global environmental problem worse. Losing these trees not only hurts nature but also stops scientists from finding new medicines. We need to act fast to protect these important trees and save our planet</a:t>
            </a:r>
            <a:endParaRPr sz="2400" dirty="0"/>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pattFill prst="pct75">
          <a:fgClr>
            <a:schemeClr val="accent1">
              <a:lumMod val="40000"/>
              <a:lumOff val="60000"/>
            </a:schemeClr>
          </a:fgClr>
          <a:bgClr>
            <a:schemeClr val="bg1"/>
          </a:bgClr>
        </a:pattFill>
        <a:effectLst/>
      </p:bgPr>
    </p:bg>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604299" y="199881"/>
            <a:ext cx="11360800" cy="792000"/>
          </a:xfrm>
          <a:prstGeom prst="rect">
            <a:avLst/>
          </a:prstGeom>
        </p:spPr>
        <p:txBody>
          <a:bodyPr spcFirstLastPara="1" vert="horz" wrap="square" lIns="121900" tIns="121900" rIns="121900" bIns="121900" rtlCol="0" anchor="t" anchorCtr="0">
            <a:noAutofit/>
          </a:bodyPr>
          <a:lstStyle/>
          <a:p>
            <a:pPr algn="ctr"/>
            <a:r>
              <a:rPr lang="en-US" sz="4800" b="1" dirty="0">
                <a:solidFill>
                  <a:schemeClr val="tx1"/>
                </a:solidFill>
                <a:latin typeface="Times New Roman" panose="02020603050405020304" pitchFamily="18" charset="0"/>
                <a:cs typeface="Times New Roman" panose="02020603050405020304" pitchFamily="18" charset="0"/>
              </a:rPr>
              <a:t>PROPOSED SYSTEM</a:t>
            </a:r>
            <a:endParaRPr sz="4800" b="1" dirty="0">
              <a:solidFill>
                <a:schemeClr val="tx1"/>
              </a:solidFill>
              <a:latin typeface="Times New Roman" panose="02020603050405020304" pitchFamily="18" charset="0"/>
              <a:cs typeface="Times New Roman" panose="02020603050405020304" pitchFamily="18" charset="0"/>
            </a:endParaRPr>
          </a:p>
        </p:txBody>
      </p:sp>
      <p:sp>
        <p:nvSpPr>
          <p:cNvPr id="140" name="Google Shape;140;p21"/>
          <p:cNvSpPr txBox="1">
            <a:spLocks noGrp="1"/>
          </p:cNvSpPr>
          <p:nvPr>
            <p:ph type="body" idx="1"/>
          </p:nvPr>
        </p:nvSpPr>
        <p:spPr>
          <a:xfrm>
            <a:off x="120352" y="1068697"/>
            <a:ext cx="11951296" cy="6066000"/>
          </a:xfrm>
          <a:prstGeom prst="rect">
            <a:avLst/>
          </a:prstGeom>
        </p:spPr>
        <p:txBody>
          <a:bodyPr spcFirstLastPara="1" vert="horz" wrap="square" lIns="121900" tIns="121900" rIns="121900" bIns="121900" rtlCol="0" anchor="t" anchorCtr="0">
            <a:noAutofit/>
          </a:bodyPr>
          <a:lstStyle/>
          <a:p>
            <a:pPr marL="380990" indent="-380990" algn="just">
              <a:spcBef>
                <a:spcPts val="1600"/>
              </a:spcBef>
              <a:spcAft>
                <a:spcPts val="1600"/>
              </a:spcAft>
            </a:pPr>
            <a:r>
              <a:rPr lang="en-US" sz="2400" dirty="0">
                <a:latin typeface="Times New Roman" panose="02020603050405020304" pitchFamily="18" charset="0"/>
                <a:cs typeface="Times New Roman" panose="02020603050405020304" pitchFamily="18" charset="0"/>
              </a:rPr>
              <a:t>The portable wireless sensor model consists of two modules one involving sensors and controller module which will be at tree spot and another one is Android phone. </a:t>
            </a:r>
          </a:p>
          <a:p>
            <a:pPr marL="380990" indent="-380990" algn="just">
              <a:spcBef>
                <a:spcPts val="1600"/>
              </a:spcBef>
              <a:spcAft>
                <a:spcPts val="1600"/>
              </a:spcAft>
            </a:pPr>
            <a:r>
              <a:rPr lang="en-US" sz="2400" dirty="0">
                <a:latin typeface="Times New Roman" panose="02020603050405020304" pitchFamily="18" charset="0"/>
                <a:cs typeface="Times New Roman" panose="02020603050405020304" pitchFamily="18" charset="0"/>
              </a:rPr>
              <a:t>We have built an application which will continuously receive sensor data. We upload sensor data continuously to mobile. Accelerometer sensor is used to determine whether the tree is cut down or not similarly, temperature sensor is used to determine whether the tree is on fire or not.</a:t>
            </a:r>
          </a:p>
          <a:p>
            <a:pPr marL="380990" indent="-380990" algn="just">
              <a:spcBef>
                <a:spcPts val="1600"/>
              </a:spcBef>
              <a:spcAft>
                <a:spcPts val="1600"/>
              </a:spcAft>
            </a:pPr>
            <a:r>
              <a:rPr lang="en-US" sz="2400" dirty="0">
                <a:latin typeface="Times New Roman" panose="02020603050405020304" pitchFamily="18" charset="0"/>
                <a:cs typeface="Times New Roman" panose="02020603050405020304" pitchFamily="18" charset="0"/>
              </a:rPr>
              <a:t> Using Blynk application, alert will be sent in smuggling case. We can monitor and control by using GSM Technology which will convey the message from monitor station to the control station vice versa using wireless technology. By using GPS, we can get a real time Location.</a:t>
            </a:r>
            <a:endParaRPr sz="2400" dirty="0">
              <a:solidFill>
                <a:srgbClr val="262626"/>
              </a:solidFill>
              <a:highlight>
                <a:schemeClr val="lt1"/>
              </a:highlight>
              <a:latin typeface="Times New Roman" panose="02020603050405020304" pitchFamily="18" charset="0"/>
              <a:ea typeface="Arial"/>
              <a:cs typeface="Times New Roman" panose="02020603050405020304" pitchFamily="18" charset="0"/>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Custom Design">
  <a:themeElements>
    <a:clrScheme name="Custom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Custom Design">
      <a:majorFont>
        <a:latin typeface="Calibri"/>
        <a:ea typeface="Calibri"/>
        <a:cs typeface="Calibri"/>
      </a:majorFont>
      <a:minorFont>
        <a:latin typeface="Helvetica"/>
        <a:ea typeface="Helvetica"/>
        <a:cs typeface="Helvetica"/>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{D88DCE84-47DC-164F-8A60-5BEC063DB1CF}tf10001060</Template>
  <TotalTime>2577</TotalTime>
  <Words>1870</Words>
  <Application>Microsoft Macintosh PowerPoint</Application>
  <PresentationFormat>Widescreen</PresentationFormat>
  <Paragraphs>180</Paragraphs>
  <Slides>26</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Calibri</vt:lpstr>
      <vt:lpstr>Roboto</vt:lpstr>
      <vt:lpstr>Sinhala Sangam MN</vt:lpstr>
      <vt:lpstr>Times New Roman</vt:lpstr>
      <vt:lpstr>Times Roman</vt:lpstr>
      <vt:lpstr>Trebuchet MS</vt:lpstr>
      <vt:lpstr>Wingdings</vt:lpstr>
      <vt:lpstr>Wingdings 3</vt:lpstr>
      <vt:lpstr>Facet</vt:lpstr>
      <vt:lpstr>PowerPoint Presentation</vt:lpstr>
      <vt:lpstr>PROJECT TITLE:</vt:lpstr>
      <vt:lpstr>PowerPoint Presentation</vt:lpstr>
      <vt:lpstr>ABSTRACT</vt:lpstr>
      <vt:lpstr>PowerPoint Presentation</vt:lpstr>
      <vt:lpstr>PowerPoint Presentation</vt:lpstr>
      <vt:lpstr>PowerPoint Presentation</vt:lpstr>
      <vt:lpstr>PROBLEM STATEMENT</vt:lpstr>
      <vt:lpstr>PROPOSED SYSTEM</vt:lpstr>
      <vt:lpstr>PowerPoint Presentation</vt:lpstr>
      <vt:lpstr>SYSTEM REQUIREMENTS</vt:lpstr>
      <vt:lpstr>SYSTEM REQUIREMENTS</vt:lpstr>
      <vt:lpstr>PowerPoint Presentation</vt:lpstr>
      <vt:lpstr>SYSTEM ARCHITECTURE </vt:lpstr>
      <vt:lpstr>PowerPoint Presentation</vt:lpstr>
      <vt:lpstr>METHODOLOGY</vt:lpstr>
      <vt:lpstr>METHODOLOGY</vt:lpstr>
      <vt:lpstr>RESULTS</vt:lpstr>
      <vt:lpstr>FIRE ALERT:</vt:lpstr>
      <vt:lpstr>PowerPoint Presentation</vt:lpstr>
      <vt:lpstr>PowerPoint Presentation</vt:lpstr>
      <vt:lpstr>GPS LOCATION</vt:lpstr>
      <vt:lpstr>CONCLUSION</vt:lpstr>
      <vt:lpstr>FUTURE SCOPE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28</cp:revision>
  <dcterms:modified xsi:type="dcterms:W3CDTF">2024-05-24T20:06:09Z</dcterms:modified>
</cp:coreProperties>
</file>